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20" r:id="rId2"/>
    <p:sldId id="384" r:id="rId3"/>
    <p:sldId id="306" r:id="rId4"/>
    <p:sldId id="317" r:id="rId5"/>
    <p:sldId id="387" r:id="rId6"/>
    <p:sldId id="405" r:id="rId7"/>
    <p:sldId id="339" r:id="rId8"/>
    <p:sldId id="331" r:id="rId9"/>
    <p:sldId id="381" r:id="rId10"/>
    <p:sldId id="401" r:id="rId11"/>
    <p:sldId id="333" r:id="rId12"/>
    <p:sldId id="419" r:id="rId13"/>
  </p:sldIdLst>
  <p:sldSz cx="9144000" cy="6858000" type="screen4x3"/>
  <p:notesSz cx="6735763" cy="9866313"/>
  <p:defaultTextStyle>
    <a:defPPr>
      <a:defRPr lang="ja-JP"/>
    </a:defPPr>
    <a:lvl1pPr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3600"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FF3300"/>
    <a:srgbClr val="FFCC99"/>
    <a:srgbClr val="FF9966"/>
    <a:srgbClr val="CCECFF"/>
    <a:srgbClr val="CC3300"/>
    <a:srgbClr val="CC6600"/>
    <a:srgbClr val="00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7" autoAdjust="0"/>
    <p:restoredTop sz="99750" autoAdjust="0"/>
  </p:normalViewPr>
  <p:slideViewPr>
    <p:cSldViewPr>
      <p:cViewPr varScale="1">
        <p:scale>
          <a:sx n="109" d="100"/>
          <a:sy n="109" d="100"/>
        </p:scale>
        <p:origin x="1260" y="114"/>
      </p:cViewPr>
      <p:guideLst>
        <p:guide orient="horz" pos="2160"/>
        <p:guide pos="2880"/>
      </p:guideLst>
    </p:cSldViewPr>
  </p:slideViewPr>
  <p:outlineViewPr>
    <p:cViewPr>
      <p:scale>
        <a:sx n="33" d="100"/>
        <a:sy n="33" d="100"/>
      </p:scale>
      <p:origin x="30" y="297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1"/>
            <a:ext cx="2919031" cy="494311"/>
          </a:xfrm>
          <a:prstGeom prst="rect">
            <a:avLst/>
          </a:prstGeom>
          <a:noFill/>
          <a:ln w="9525">
            <a:noFill/>
            <a:miter lim="800000"/>
            <a:headEnd/>
            <a:tailEnd/>
          </a:ln>
        </p:spPr>
        <p:txBody>
          <a:bodyPr vert="horz" wrap="square" lIns="90625" tIns="45312" rIns="90625" bIns="45312" numCol="1" anchor="t" anchorCtr="0" compatLnSpc="1">
            <a:prstTxWarp prst="textNoShape">
              <a:avLst/>
            </a:prstTxWarp>
          </a:bodyPr>
          <a:lstStyle>
            <a:lvl1pPr eaLnBrk="1" hangingPunct="1">
              <a:spcBef>
                <a:spcPct val="50000"/>
              </a:spcBef>
              <a:defRPr sz="1200"/>
            </a:lvl1pPr>
          </a:lstStyle>
          <a:p>
            <a:pPr>
              <a:defRPr/>
            </a:pPr>
            <a:endParaRPr lang="en-US" altLang="ja-JP"/>
          </a:p>
        </p:txBody>
      </p:sp>
      <p:sp>
        <p:nvSpPr>
          <p:cNvPr id="2051" name="Rectangle 3"/>
          <p:cNvSpPr>
            <a:spLocks noGrp="1" noChangeArrowheads="1"/>
          </p:cNvSpPr>
          <p:nvPr>
            <p:ph type="dt" sz="quarter" idx="1"/>
          </p:nvPr>
        </p:nvSpPr>
        <p:spPr bwMode="auto">
          <a:xfrm>
            <a:off x="3816733" y="1"/>
            <a:ext cx="2919031" cy="494311"/>
          </a:xfrm>
          <a:prstGeom prst="rect">
            <a:avLst/>
          </a:prstGeom>
          <a:noFill/>
          <a:ln w="9525">
            <a:noFill/>
            <a:miter lim="800000"/>
            <a:headEnd/>
            <a:tailEnd/>
          </a:ln>
        </p:spPr>
        <p:txBody>
          <a:bodyPr vert="horz" wrap="square" lIns="90625" tIns="45312" rIns="90625" bIns="45312" numCol="1" anchor="t" anchorCtr="0" compatLnSpc="1">
            <a:prstTxWarp prst="textNoShape">
              <a:avLst/>
            </a:prstTxWarp>
          </a:bodyPr>
          <a:lstStyle>
            <a:lvl1pPr algn="r" eaLnBrk="1" hangingPunct="1">
              <a:spcBef>
                <a:spcPct val="50000"/>
              </a:spcBef>
              <a:defRPr sz="1200"/>
            </a:lvl1pPr>
          </a:lstStyle>
          <a:p>
            <a:pPr>
              <a:defRPr/>
            </a:pPr>
            <a:endParaRPr lang="en-US" altLang="ja-JP"/>
          </a:p>
        </p:txBody>
      </p:sp>
      <p:sp>
        <p:nvSpPr>
          <p:cNvPr id="2052" name="Rectangle 4"/>
          <p:cNvSpPr>
            <a:spLocks noGrp="1" noChangeArrowheads="1"/>
          </p:cNvSpPr>
          <p:nvPr>
            <p:ph type="ftr" sz="quarter" idx="2"/>
          </p:nvPr>
        </p:nvSpPr>
        <p:spPr bwMode="auto">
          <a:xfrm>
            <a:off x="2" y="9372004"/>
            <a:ext cx="2919031" cy="494311"/>
          </a:xfrm>
          <a:prstGeom prst="rect">
            <a:avLst/>
          </a:prstGeom>
          <a:noFill/>
          <a:ln w="9525">
            <a:noFill/>
            <a:miter lim="800000"/>
            <a:headEnd/>
            <a:tailEnd/>
          </a:ln>
        </p:spPr>
        <p:txBody>
          <a:bodyPr vert="horz" wrap="square" lIns="90625" tIns="45312" rIns="90625" bIns="45312" numCol="1" anchor="b" anchorCtr="0" compatLnSpc="1">
            <a:prstTxWarp prst="textNoShape">
              <a:avLst/>
            </a:prstTxWarp>
          </a:bodyPr>
          <a:lstStyle>
            <a:lvl1pPr eaLnBrk="1" hangingPunct="1">
              <a:spcBef>
                <a:spcPct val="50000"/>
              </a:spcBef>
              <a:defRPr sz="1200"/>
            </a:lvl1pPr>
          </a:lstStyle>
          <a:p>
            <a:pPr>
              <a:defRPr/>
            </a:pPr>
            <a:endParaRPr lang="en-US" altLang="ja-JP"/>
          </a:p>
        </p:txBody>
      </p:sp>
      <p:sp>
        <p:nvSpPr>
          <p:cNvPr id="2053" name="Rectangle 5"/>
          <p:cNvSpPr>
            <a:spLocks noGrp="1" noChangeArrowheads="1"/>
          </p:cNvSpPr>
          <p:nvPr>
            <p:ph type="sldNum" sz="quarter" idx="3"/>
          </p:nvPr>
        </p:nvSpPr>
        <p:spPr bwMode="auto">
          <a:xfrm>
            <a:off x="3816733" y="9372004"/>
            <a:ext cx="2919031" cy="494311"/>
          </a:xfrm>
          <a:prstGeom prst="rect">
            <a:avLst/>
          </a:prstGeom>
          <a:noFill/>
          <a:ln w="9525">
            <a:noFill/>
            <a:miter lim="800000"/>
            <a:headEnd/>
            <a:tailEnd/>
          </a:ln>
        </p:spPr>
        <p:txBody>
          <a:bodyPr vert="horz" wrap="square" lIns="90625" tIns="45312" rIns="90625" bIns="45312" numCol="1" anchor="b" anchorCtr="0" compatLnSpc="1">
            <a:prstTxWarp prst="textNoShape">
              <a:avLst/>
            </a:prstTxWarp>
          </a:bodyPr>
          <a:lstStyle>
            <a:lvl1pPr algn="r" eaLnBrk="1" hangingPunct="1">
              <a:spcBef>
                <a:spcPct val="50000"/>
              </a:spcBef>
              <a:defRPr sz="1200"/>
            </a:lvl1pPr>
          </a:lstStyle>
          <a:p>
            <a:pPr>
              <a:defRPr/>
            </a:pPr>
            <a:fld id="{9BAA07E0-9604-40DA-9FAD-1E9B701FAB30}" type="slidenum">
              <a:rPr lang="en-US" altLang="ja-JP"/>
              <a:pPr>
                <a:defRPr/>
              </a:pPr>
              <a:t>‹#›</a:t>
            </a:fld>
            <a:endParaRPr lang="en-US" altLang="ja-JP"/>
          </a:p>
        </p:txBody>
      </p:sp>
    </p:spTree>
    <p:extLst>
      <p:ext uri="{BB962C8B-B14F-4D97-AF65-F5344CB8AC3E}">
        <p14:creationId xmlns:p14="http://schemas.microsoft.com/office/powerpoint/2010/main" val="4249805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919031" cy="494311"/>
          </a:xfrm>
          <a:prstGeom prst="rect">
            <a:avLst/>
          </a:prstGeom>
          <a:noFill/>
          <a:ln w="9525">
            <a:noFill/>
            <a:miter lim="800000"/>
            <a:headEnd/>
            <a:tailEnd/>
          </a:ln>
        </p:spPr>
        <p:txBody>
          <a:bodyPr vert="horz" wrap="square" lIns="90625" tIns="45312" rIns="90625" bIns="45312" numCol="1" anchor="t" anchorCtr="0" compatLnSpc="1">
            <a:prstTxWarp prst="textNoShape">
              <a:avLst/>
            </a:prstTxWarp>
          </a:bodyPr>
          <a:lstStyle>
            <a:lvl1pPr eaLnBrk="1" hangingPunct="1">
              <a:spcBef>
                <a:spcPct val="50000"/>
              </a:spcBef>
              <a:defRPr sz="1200"/>
            </a:lvl1pPr>
          </a:lstStyle>
          <a:p>
            <a:pPr>
              <a:defRPr/>
            </a:pPr>
            <a:endParaRPr lang="en-US" altLang="ja-JP"/>
          </a:p>
        </p:txBody>
      </p:sp>
      <p:sp>
        <p:nvSpPr>
          <p:cNvPr id="4099" name="Rectangle 3"/>
          <p:cNvSpPr>
            <a:spLocks noGrp="1" noChangeArrowheads="1"/>
          </p:cNvSpPr>
          <p:nvPr>
            <p:ph type="dt" idx="1"/>
          </p:nvPr>
        </p:nvSpPr>
        <p:spPr bwMode="auto">
          <a:xfrm>
            <a:off x="3816733" y="1"/>
            <a:ext cx="2919031" cy="494311"/>
          </a:xfrm>
          <a:prstGeom prst="rect">
            <a:avLst/>
          </a:prstGeom>
          <a:noFill/>
          <a:ln w="9525">
            <a:noFill/>
            <a:miter lim="800000"/>
            <a:headEnd/>
            <a:tailEnd/>
          </a:ln>
        </p:spPr>
        <p:txBody>
          <a:bodyPr vert="horz" wrap="square" lIns="90625" tIns="45312" rIns="90625" bIns="45312" numCol="1" anchor="t" anchorCtr="0" compatLnSpc="1">
            <a:prstTxWarp prst="textNoShape">
              <a:avLst/>
            </a:prstTxWarp>
          </a:bodyPr>
          <a:lstStyle>
            <a:lvl1pPr algn="r" eaLnBrk="1" hangingPunct="1">
              <a:spcBef>
                <a:spcPct val="50000"/>
              </a:spcBef>
              <a:defRPr sz="1200"/>
            </a:lvl1pPr>
          </a:lstStyle>
          <a:p>
            <a:pPr>
              <a:defRPr/>
            </a:pPr>
            <a:endParaRPr lang="en-US" altLang="ja-JP"/>
          </a:p>
        </p:txBody>
      </p:sp>
      <p:sp>
        <p:nvSpPr>
          <p:cNvPr id="31748" name="Rectangle 4"/>
          <p:cNvSpPr>
            <a:spLocks noGrp="1" noRot="1" noChangeAspect="1" noChangeArrowheads="1"/>
          </p:cNvSpPr>
          <p:nvPr>
            <p:ph type="sldImg" idx="2"/>
          </p:nvPr>
        </p:nvSpPr>
        <p:spPr bwMode="auto">
          <a:xfrm>
            <a:off x="904875" y="741363"/>
            <a:ext cx="4929188" cy="369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899207" y="4686001"/>
            <a:ext cx="4937350" cy="4439612"/>
          </a:xfrm>
          <a:prstGeom prst="rect">
            <a:avLst/>
          </a:prstGeom>
          <a:noFill/>
          <a:ln w="9525">
            <a:noFill/>
            <a:miter lim="800000"/>
            <a:headEnd/>
            <a:tailEnd/>
          </a:ln>
        </p:spPr>
        <p:txBody>
          <a:bodyPr vert="horz" wrap="square" lIns="90625" tIns="45312" rIns="90625" bIns="45312" numCol="1" anchor="t" anchorCtr="0" compatLnSpc="1">
            <a:prstTxWarp prst="textNoShape">
              <a:avLst/>
            </a:prstTxWarp>
          </a:bodyPr>
          <a:lstStyle/>
          <a:p>
            <a:pPr lvl="0"/>
            <a:r>
              <a:rPr lang="ja-JP" altLang="en-US" noProof="0"/>
              <a:t>マスターテキストの書式設定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372004"/>
            <a:ext cx="2919031" cy="494311"/>
          </a:xfrm>
          <a:prstGeom prst="rect">
            <a:avLst/>
          </a:prstGeom>
          <a:noFill/>
          <a:ln w="9525">
            <a:noFill/>
            <a:miter lim="800000"/>
            <a:headEnd/>
            <a:tailEnd/>
          </a:ln>
        </p:spPr>
        <p:txBody>
          <a:bodyPr vert="horz" wrap="square" lIns="90625" tIns="45312" rIns="90625" bIns="45312" numCol="1" anchor="b" anchorCtr="0" compatLnSpc="1">
            <a:prstTxWarp prst="textNoShape">
              <a:avLst/>
            </a:prstTxWarp>
          </a:bodyPr>
          <a:lstStyle>
            <a:lvl1pPr eaLnBrk="1" hangingPunct="1">
              <a:spcBef>
                <a:spcPct val="50000"/>
              </a:spcBef>
              <a:defRPr sz="1200"/>
            </a:lvl1pPr>
          </a:lstStyle>
          <a:p>
            <a:pPr>
              <a:defRPr/>
            </a:pPr>
            <a:endParaRPr lang="en-US" altLang="ja-JP"/>
          </a:p>
        </p:txBody>
      </p:sp>
      <p:sp>
        <p:nvSpPr>
          <p:cNvPr id="4103" name="Rectangle 7"/>
          <p:cNvSpPr>
            <a:spLocks noGrp="1" noChangeArrowheads="1"/>
          </p:cNvSpPr>
          <p:nvPr>
            <p:ph type="sldNum" sz="quarter" idx="5"/>
          </p:nvPr>
        </p:nvSpPr>
        <p:spPr bwMode="auto">
          <a:xfrm>
            <a:off x="3816733" y="9372004"/>
            <a:ext cx="2919031" cy="494311"/>
          </a:xfrm>
          <a:prstGeom prst="rect">
            <a:avLst/>
          </a:prstGeom>
          <a:noFill/>
          <a:ln w="9525">
            <a:noFill/>
            <a:miter lim="800000"/>
            <a:headEnd/>
            <a:tailEnd/>
          </a:ln>
        </p:spPr>
        <p:txBody>
          <a:bodyPr vert="horz" wrap="square" lIns="90625" tIns="45312" rIns="90625" bIns="45312" numCol="1" anchor="b" anchorCtr="0" compatLnSpc="1">
            <a:prstTxWarp prst="textNoShape">
              <a:avLst/>
            </a:prstTxWarp>
          </a:bodyPr>
          <a:lstStyle>
            <a:lvl1pPr algn="r" eaLnBrk="1" hangingPunct="1">
              <a:spcBef>
                <a:spcPct val="50000"/>
              </a:spcBef>
              <a:defRPr sz="1200"/>
            </a:lvl1pPr>
          </a:lstStyle>
          <a:p>
            <a:pPr>
              <a:defRPr/>
            </a:pPr>
            <a:fld id="{A89A0F49-6265-4159-926E-6296D4629591}" type="slidenum">
              <a:rPr lang="en-US" altLang="ja-JP"/>
              <a:pPr>
                <a:defRPr/>
              </a:pPr>
              <a:t>‹#›</a:t>
            </a:fld>
            <a:endParaRPr lang="en-US" altLang="ja-JP"/>
          </a:p>
        </p:txBody>
      </p:sp>
    </p:spTree>
    <p:extLst>
      <p:ext uri="{BB962C8B-B14F-4D97-AF65-F5344CB8AC3E}">
        <p14:creationId xmlns:p14="http://schemas.microsoft.com/office/powerpoint/2010/main" val="911305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400">
                <a:solidFill>
                  <a:schemeClr val="tx1"/>
                </a:solidFill>
                <a:latin typeface="Times New Roman" pitchFamily="18" charset="0"/>
                <a:ea typeface="ＭＳ Ｐゴシック" pitchFamily="50" charset="-128"/>
              </a:defRPr>
            </a:lvl1pPr>
            <a:lvl2pPr marL="711408" indent="-273619">
              <a:defRPr kumimoji="1" sz="3400">
                <a:solidFill>
                  <a:schemeClr val="tx1"/>
                </a:solidFill>
                <a:latin typeface="Times New Roman" pitchFamily="18" charset="0"/>
                <a:ea typeface="ＭＳ Ｐゴシック" pitchFamily="50" charset="-128"/>
              </a:defRPr>
            </a:lvl2pPr>
            <a:lvl3pPr marL="1094475" indent="-218895">
              <a:defRPr kumimoji="1" sz="3400">
                <a:solidFill>
                  <a:schemeClr val="tx1"/>
                </a:solidFill>
                <a:latin typeface="Times New Roman" pitchFamily="18" charset="0"/>
                <a:ea typeface="ＭＳ Ｐゴシック" pitchFamily="50" charset="-128"/>
              </a:defRPr>
            </a:lvl3pPr>
            <a:lvl4pPr marL="1532265" indent="-218895">
              <a:defRPr kumimoji="1" sz="3400">
                <a:solidFill>
                  <a:schemeClr val="tx1"/>
                </a:solidFill>
                <a:latin typeface="Times New Roman" pitchFamily="18" charset="0"/>
                <a:ea typeface="ＭＳ Ｐゴシック" pitchFamily="50" charset="-128"/>
              </a:defRPr>
            </a:lvl4pPr>
            <a:lvl5pPr marL="1970054" indent="-218895">
              <a:defRPr kumimoji="1" sz="3400">
                <a:solidFill>
                  <a:schemeClr val="tx1"/>
                </a:solidFill>
                <a:latin typeface="Times New Roman" pitchFamily="18" charset="0"/>
                <a:ea typeface="ＭＳ Ｐゴシック" pitchFamily="50" charset="-128"/>
              </a:defRPr>
            </a:lvl5pPr>
            <a:lvl6pPr marL="2407844" indent="-218895"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6pPr>
            <a:lvl7pPr marL="2845634" indent="-218895"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7pPr>
            <a:lvl8pPr marL="3283424" indent="-218895"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8pPr>
            <a:lvl9pPr marL="3721214" indent="-218895" eaLnBrk="0" fontAlgn="base" hangingPunct="0">
              <a:spcBef>
                <a:spcPct val="0"/>
              </a:spcBef>
              <a:spcAft>
                <a:spcPct val="0"/>
              </a:spcAft>
              <a:defRPr kumimoji="1" sz="3400">
                <a:solidFill>
                  <a:schemeClr val="tx1"/>
                </a:solidFill>
                <a:latin typeface="Times New Roman" pitchFamily="18" charset="0"/>
                <a:ea typeface="ＭＳ Ｐゴシック" pitchFamily="50" charset="-128"/>
              </a:defRPr>
            </a:lvl9pPr>
          </a:lstStyle>
          <a:p>
            <a:fld id="{DC815880-4728-4EB4-8CA4-12C6B54365A3}" type="slidenum">
              <a:rPr lang="en-US" altLang="ja-JP" sz="1200"/>
              <a:pPr/>
              <a:t>2</a:t>
            </a:fld>
            <a:endParaRPr lang="en-US" altLang="ja-JP"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t>地球の表面の温度は単純化すると太陽からの放射による熱の流入と、地表面からの宇宙空間への熱放射による流出のバランスで成り立っています。</a:t>
            </a:r>
          </a:p>
          <a:p>
            <a:pPr eaLnBrk="1" hangingPunct="1"/>
            <a:r>
              <a:rPr lang="ja-JP" altLang="en-US"/>
              <a:t>高温の太陽からの放射は可視光線が主ですが、低温の地球表面からの放射は遠赤外線が中心です。可視光線の波長に対しては透過性を有し、遠赤外線の波長に対しては不透過性のガスがあると、太陽からの熱の流入が起きる一方、その流出は抑制されることとなり，地球の温度が上昇して行きます。このような特性を持ったガスを温暖化ガスと呼んでいます。</a:t>
            </a:r>
          </a:p>
          <a:p>
            <a:pPr eaLnBrk="1" hangingPunct="1"/>
            <a:r>
              <a:rPr lang="ja-JP" altLang="en-US"/>
              <a:t>すでに地球の大気中には、二酸化炭素や水蒸気のような温暖化ガスが存在するために、地表面の平均温度は、それがない場合のマイナス</a:t>
            </a:r>
            <a:r>
              <a:rPr lang="en-US" altLang="ja-JP"/>
              <a:t>19℃</a:t>
            </a:r>
            <a:r>
              <a:rPr lang="ja-JP" altLang="en-US"/>
              <a:t>から現在のプラス</a:t>
            </a:r>
            <a:r>
              <a:rPr lang="en-US" altLang="ja-JP"/>
              <a:t>17℃</a:t>
            </a:r>
            <a:r>
              <a:rPr lang="ja-JP" altLang="en-US"/>
              <a:t>まで昇温しています。しかし、現在問題とされている地球温暖化では、過去１万年程度続いた定常的な地球の温度が、人間活動の拡大に伴う温暖化ガス濃度の急上昇によって、人類文明が過去に経験したことがないほどの急激さで上昇することが危惧されています。このように急激な温度上昇をもたらす温暖化ガスの主なものには、二酸化炭素やメタン、フロン、亜酸化窒素、水蒸気等が挙げられています。</a:t>
            </a:r>
          </a:p>
          <a:p>
            <a:pPr eaLnBrk="1" hangingPunct="1"/>
            <a:r>
              <a:rPr lang="ja-JP" altLang="en-US"/>
              <a:t>現状のままで二酸化炭素が増加すると、気温は</a:t>
            </a:r>
            <a:r>
              <a:rPr lang="en-US" altLang="ja-JP"/>
              <a:t>2100</a:t>
            </a:r>
            <a:r>
              <a:rPr lang="ja-JP" altLang="en-US"/>
              <a:t>年には平均で</a:t>
            </a:r>
            <a:r>
              <a:rPr lang="en-US" altLang="ja-JP"/>
              <a:t>2℃</a:t>
            </a:r>
            <a:r>
              <a:rPr lang="ja-JP" altLang="en-US"/>
              <a:t>上がり海面は温度上昇による海水の膨張と、陸域の氷雪の一部が融解することによって</a:t>
            </a:r>
            <a:r>
              <a:rPr lang="en-US" altLang="ja-JP"/>
              <a:t>50cm</a:t>
            </a:r>
            <a:r>
              <a:rPr lang="ja-JP" altLang="en-US"/>
              <a:t>上昇すると予測されています。また植物は、</a:t>
            </a:r>
            <a:r>
              <a:rPr lang="en-US" altLang="ja-JP"/>
              <a:t>2℃</a:t>
            </a:r>
            <a:r>
              <a:rPr lang="ja-JP" altLang="en-US"/>
              <a:t>の温度変化、すなわち植物が南のほうへ</a:t>
            </a:r>
            <a:r>
              <a:rPr lang="en-US" altLang="ja-JP"/>
              <a:t>200</a:t>
            </a:r>
            <a:r>
              <a:rPr lang="ja-JP" altLang="en-US"/>
              <a:t>～</a:t>
            </a:r>
            <a:r>
              <a:rPr lang="en-US" altLang="ja-JP"/>
              <a:t>300km</a:t>
            </a:r>
            <a:r>
              <a:rPr lang="ja-JP" altLang="en-US"/>
              <a:t>移動するのに相当しますが、長期的には追従不可能で生態系に大きな影響が出るほか、農業面では半乾燥地域等で生産が打撃を受け食糧生産が世界的に不足すると懸念されています。</a:t>
            </a:r>
          </a:p>
        </p:txBody>
      </p:sp>
    </p:spTree>
    <p:extLst>
      <p:ext uri="{BB962C8B-B14F-4D97-AF65-F5344CB8AC3E}">
        <p14:creationId xmlns:p14="http://schemas.microsoft.com/office/powerpoint/2010/main" val="414951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3C9A71-0A11-41AB-83F0-F8EFC53CF3B3}" type="slidenum">
              <a:rPr lang="en-US" altLang="ja-JP"/>
              <a:pPr>
                <a:defRPr/>
              </a:pPr>
              <a:t>‹#›</a:t>
            </a:fld>
            <a:endParaRPr lang="en-US" altLang="ja-JP"/>
          </a:p>
        </p:txBody>
      </p:sp>
    </p:spTree>
    <p:extLst>
      <p:ext uri="{BB962C8B-B14F-4D97-AF65-F5344CB8AC3E}">
        <p14:creationId xmlns:p14="http://schemas.microsoft.com/office/powerpoint/2010/main" val="91960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EBE896-2C4A-4A46-8FA6-B9E05D86765A}" type="slidenum">
              <a:rPr lang="en-US" altLang="ja-JP"/>
              <a:pPr>
                <a:defRPr/>
              </a:pPr>
              <a:t>‹#›</a:t>
            </a:fld>
            <a:endParaRPr lang="en-US" altLang="ja-JP"/>
          </a:p>
        </p:txBody>
      </p:sp>
    </p:spTree>
    <p:extLst>
      <p:ext uri="{BB962C8B-B14F-4D97-AF65-F5344CB8AC3E}">
        <p14:creationId xmlns:p14="http://schemas.microsoft.com/office/powerpoint/2010/main" val="3588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CEDD1A-4F6A-4959-985D-8393C350FD61}" type="slidenum">
              <a:rPr lang="en-US" altLang="ja-JP"/>
              <a:pPr>
                <a:defRPr/>
              </a:pPr>
              <a:t>‹#›</a:t>
            </a:fld>
            <a:endParaRPr lang="en-US" altLang="ja-JP"/>
          </a:p>
        </p:txBody>
      </p:sp>
    </p:spTree>
    <p:extLst>
      <p:ext uri="{BB962C8B-B14F-4D97-AF65-F5344CB8AC3E}">
        <p14:creationId xmlns:p14="http://schemas.microsoft.com/office/powerpoint/2010/main" val="259801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0A3365-38CD-4820-A52C-9D5AF984BEF4}" type="slidenum">
              <a:rPr lang="en-US" altLang="ja-JP"/>
              <a:pPr>
                <a:defRPr/>
              </a:pPr>
              <a:t>‹#›</a:t>
            </a:fld>
            <a:endParaRPr lang="en-US" altLang="ja-JP"/>
          </a:p>
        </p:txBody>
      </p:sp>
    </p:spTree>
    <p:extLst>
      <p:ext uri="{BB962C8B-B14F-4D97-AF65-F5344CB8AC3E}">
        <p14:creationId xmlns:p14="http://schemas.microsoft.com/office/powerpoint/2010/main" val="2353011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C0D88BF-094D-4814-A6F2-06AB1693793E}" type="slidenum">
              <a:rPr lang="en-US" altLang="ja-JP"/>
              <a:pPr>
                <a:defRPr/>
              </a:pPr>
              <a:t>‹#›</a:t>
            </a:fld>
            <a:endParaRPr lang="en-US" altLang="ja-JP"/>
          </a:p>
        </p:txBody>
      </p:sp>
    </p:spTree>
    <p:extLst>
      <p:ext uri="{BB962C8B-B14F-4D97-AF65-F5344CB8AC3E}">
        <p14:creationId xmlns:p14="http://schemas.microsoft.com/office/powerpoint/2010/main" val="1965701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4AF47DDB-4670-46F9-8886-E43B5AD366CF}" type="slidenum">
              <a:rPr lang="en-US" altLang="ja-JP"/>
              <a:pPr>
                <a:defRPr/>
              </a:pPr>
              <a:t>‹#›</a:t>
            </a:fld>
            <a:endParaRPr lang="en-US" altLang="ja-JP"/>
          </a:p>
        </p:txBody>
      </p:sp>
    </p:spTree>
    <p:extLst>
      <p:ext uri="{BB962C8B-B14F-4D97-AF65-F5344CB8AC3E}">
        <p14:creationId xmlns:p14="http://schemas.microsoft.com/office/powerpoint/2010/main" val="124432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BC728FE7-83EA-4709-B979-AE797E256434}" type="slidenum">
              <a:rPr lang="en-US" altLang="ja-JP"/>
              <a:pPr>
                <a:defRPr/>
              </a:pPr>
              <a:t>‹#›</a:t>
            </a:fld>
            <a:endParaRPr lang="en-US" altLang="ja-JP"/>
          </a:p>
        </p:txBody>
      </p:sp>
    </p:spTree>
    <p:extLst>
      <p:ext uri="{BB962C8B-B14F-4D97-AF65-F5344CB8AC3E}">
        <p14:creationId xmlns:p14="http://schemas.microsoft.com/office/powerpoint/2010/main" val="316267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95D7B97-5308-4997-8CC4-7A0D9942A796}" type="slidenum">
              <a:rPr lang="en-US" altLang="ja-JP"/>
              <a:pPr>
                <a:defRPr/>
              </a:pPr>
              <a:t>‹#›</a:t>
            </a:fld>
            <a:endParaRPr lang="en-US" altLang="ja-JP"/>
          </a:p>
        </p:txBody>
      </p:sp>
    </p:spTree>
    <p:extLst>
      <p:ext uri="{BB962C8B-B14F-4D97-AF65-F5344CB8AC3E}">
        <p14:creationId xmlns:p14="http://schemas.microsoft.com/office/powerpoint/2010/main" val="45433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30C61E2-B89F-47A3-B708-CB138ECA32E0}" type="slidenum">
              <a:rPr lang="en-US" altLang="ja-JP"/>
              <a:pPr>
                <a:defRPr/>
              </a:pPr>
              <a:t>‹#›</a:t>
            </a:fld>
            <a:endParaRPr lang="en-US" altLang="ja-JP"/>
          </a:p>
        </p:txBody>
      </p:sp>
    </p:spTree>
    <p:extLst>
      <p:ext uri="{BB962C8B-B14F-4D97-AF65-F5344CB8AC3E}">
        <p14:creationId xmlns:p14="http://schemas.microsoft.com/office/powerpoint/2010/main" val="130256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EFC56A2-F472-47ED-B600-2F4D5671A563}" type="slidenum">
              <a:rPr lang="en-US" altLang="ja-JP"/>
              <a:pPr>
                <a:defRPr/>
              </a:pPr>
              <a:t>‹#›</a:t>
            </a:fld>
            <a:endParaRPr lang="en-US" altLang="ja-JP"/>
          </a:p>
        </p:txBody>
      </p:sp>
    </p:spTree>
    <p:extLst>
      <p:ext uri="{BB962C8B-B14F-4D97-AF65-F5344CB8AC3E}">
        <p14:creationId xmlns:p14="http://schemas.microsoft.com/office/powerpoint/2010/main" val="303458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CA9B09E-28B4-4485-AFAE-E74D71DFD74D}" type="slidenum">
              <a:rPr lang="en-US" altLang="ja-JP"/>
              <a:pPr>
                <a:defRPr/>
              </a:pPr>
              <a:t>‹#›</a:t>
            </a:fld>
            <a:endParaRPr lang="en-US" altLang="ja-JP"/>
          </a:p>
        </p:txBody>
      </p:sp>
    </p:spTree>
    <p:extLst>
      <p:ext uri="{BB962C8B-B14F-4D97-AF65-F5344CB8AC3E}">
        <p14:creationId xmlns:p14="http://schemas.microsoft.com/office/powerpoint/2010/main" val="136352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67787C4-16AB-4D9A-917B-3E7E39AB5854}" type="slidenum">
              <a:rPr lang="en-US" altLang="ja-JP"/>
              <a:pPr>
                <a:defRPr/>
              </a:pPr>
              <a:t>‹#›</a:t>
            </a:fld>
            <a:endParaRPr lang="en-US" altLang="ja-JP"/>
          </a:p>
        </p:txBody>
      </p:sp>
    </p:spTree>
    <p:extLst>
      <p:ext uri="{BB962C8B-B14F-4D97-AF65-F5344CB8AC3E}">
        <p14:creationId xmlns:p14="http://schemas.microsoft.com/office/powerpoint/2010/main" val="224701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6559AB1A-5E96-4592-B88F-A2F1CDD59FA9}" type="slidenum">
              <a:rPr lang="en-US" altLang="ja-JP"/>
              <a:pPr>
                <a:defRPr/>
              </a:pPr>
              <a:t>‹#›</a:t>
            </a:fld>
            <a:endParaRPr lang="en-US" altLang="ja-JP"/>
          </a:p>
        </p:txBody>
      </p:sp>
    </p:spTree>
    <p:extLst>
      <p:ext uri="{BB962C8B-B14F-4D97-AF65-F5344CB8AC3E}">
        <p14:creationId xmlns:p14="http://schemas.microsoft.com/office/powerpoint/2010/main" val="420005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1F823A-2523-42A9-B35F-7AD0B675F759}" type="slidenum">
              <a:rPr lang="en-US" altLang="ja-JP"/>
              <a:pPr>
                <a:defRPr/>
              </a:pPr>
              <a:t>‹#›</a:t>
            </a:fld>
            <a:endParaRPr lang="en-US" altLang="ja-JP"/>
          </a:p>
        </p:txBody>
      </p:sp>
    </p:spTree>
    <p:extLst>
      <p:ext uri="{BB962C8B-B14F-4D97-AF65-F5344CB8AC3E}">
        <p14:creationId xmlns:p14="http://schemas.microsoft.com/office/powerpoint/2010/main" val="13515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CC2F34-15F9-4D30-873E-1B4787AD23E4}" type="slidenum">
              <a:rPr lang="en-US" altLang="ja-JP"/>
              <a:pPr>
                <a:defRPr/>
              </a:pPr>
              <a:t>‹#›</a:t>
            </a:fld>
            <a:endParaRPr lang="en-US" altLang="ja-JP"/>
          </a:p>
        </p:txBody>
      </p:sp>
    </p:spTree>
    <p:extLst>
      <p:ext uri="{BB962C8B-B14F-4D97-AF65-F5344CB8AC3E}">
        <p14:creationId xmlns:p14="http://schemas.microsoft.com/office/powerpoint/2010/main" val="165379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vl1pPr>
          </a:lstStyle>
          <a:p>
            <a:pPr>
              <a:defRPr/>
            </a:pPr>
            <a:fld id="{AAFC4851-874E-49F2-9C1B-01772A04CD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r9KSqLZj2v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9"/>
          <p:cNvSpPr>
            <a:spLocks noGrp="1" noChangeArrowheads="1"/>
          </p:cNvSpPr>
          <p:nvPr>
            <p:ph type="ctrTitle"/>
          </p:nvPr>
        </p:nvSpPr>
        <p:spPr>
          <a:xfrm>
            <a:off x="250825" y="1557338"/>
            <a:ext cx="8642350" cy="1470025"/>
          </a:xfrm>
        </p:spPr>
        <p:txBody>
          <a:bodyPr/>
          <a:lstStyle/>
          <a:p>
            <a:pPr eaLnBrk="1" hangingPunct="1"/>
            <a:r>
              <a:rPr lang="ja-JP" altLang="en-US" sz="4000" dirty="0">
                <a:ea typeface="HG創英角ｺﾞｼｯｸUB" pitchFamily="49" charset="-128"/>
              </a:rPr>
              <a:t>地球温暖化と気候変動</a:t>
            </a:r>
          </a:p>
        </p:txBody>
      </p:sp>
      <p:pic>
        <p:nvPicPr>
          <p:cNvPr id="3" name="Picture 2" descr="C:\使用データ\1.基本資料データ\日建連ロゴマーク\日建連ロゴ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4973538"/>
            <a:ext cx="4762500" cy="1047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4543648" y="260648"/>
            <a:ext cx="4466208" cy="6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ct val="80000"/>
              </a:lnSpc>
            </a:pPr>
            <a:r>
              <a:rPr lang="en-US" altLang="ja-JP" sz="1800" dirty="0" smtClean="0">
                <a:latin typeface="HGP創英角ｺﾞｼｯｸUB" panose="020B0900000000000000" pitchFamily="50" charset="-128"/>
                <a:ea typeface="HGP創英角ｺﾞｼｯｸUB" panose="020B0900000000000000" pitchFamily="50" charset="-128"/>
              </a:rPr>
              <a:t>2017.2.24 </a:t>
            </a:r>
            <a:r>
              <a:rPr lang="en-US" altLang="ja-JP" sz="1800" dirty="0" err="1" smtClean="0">
                <a:latin typeface="HGP創英角ｺﾞｼｯｸUB" panose="020B0900000000000000" pitchFamily="50" charset="-128"/>
                <a:ea typeface="HGP創英角ｺﾞｼｯｸUB" panose="020B0900000000000000" pitchFamily="50" charset="-128"/>
              </a:rPr>
              <a:t>Ver</a:t>
            </a:r>
            <a:endParaRPr lang="en-US" altLang="ja-JP" sz="1400"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6083063"/>
            <a:ext cx="1019770" cy="655692"/>
          </a:xfrm>
          <a:prstGeom prst="rect">
            <a:avLst/>
          </a:prstGeom>
        </p:spPr>
      </p:pic>
    </p:spTree>
    <p:extLst>
      <p:ext uri="{BB962C8B-B14F-4D97-AF65-F5344CB8AC3E}">
        <p14:creationId xmlns:p14="http://schemas.microsoft.com/office/powerpoint/2010/main" val="3880950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0" y="0"/>
            <a:ext cx="9144000" cy="836613"/>
          </a:xfrm>
        </p:spPr>
        <p:txBody>
          <a:bodyPr/>
          <a:lstStyle/>
          <a:p>
            <a:pPr algn="l" eaLnBrk="1" hangingPunct="1"/>
            <a:r>
              <a:rPr lang="ja-JP" altLang="en-US" sz="3600" dirty="0">
                <a:latin typeface="HG創英角ｺﾞｼｯｸUB" pitchFamily="49" charset="-128"/>
                <a:ea typeface="HG創英角ｺﾞｼｯｸUB" pitchFamily="49" charset="-128"/>
              </a:rPr>
              <a:t>各国の</a:t>
            </a:r>
            <a:r>
              <a:rPr lang="en-US" altLang="ja-JP" sz="3600" dirty="0">
                <a:latin typeface="HG創英角ｺﾞｼｯｸUB" pitchFamily="49" charset="-128"/>
                <a:ea typeface="HG創英角ｺﾞｼｯｸUB" pitchFamily="49" charset="-128"/>
              </a:rPr>
              <a:t>CO</a:t>
            </a:r>
            <a:r>
              <a:rPr lang="en-US" altLang="ja-JP" sz="3600" baseline="-25000" dirty="0">
                <a:latin typeface="HG創英角ｺﾞｼｯｸUB" pitchFamily="49" charset="-128"/>
                <a:ea typeface="HG創英角ｺﾞｼｯｸUB" pitchFamily="49" charset="-128"/>
              </a:rPr>
              <a:t>2</a:t>
            </a:r>
            <a:r>
              <a:rPr lang="ja-JP" altLang="en-US" sz="3600" dirty="0">
                <a:latin typeface="HG創英角ｺﾞｼｯｸUB" pitchFamily="49" charset="-128"/>
                <a:ea typeface="HG創英角ｺﾞｼｯｸUB" pitchFamily="49" charset="-128"/>
              </a:rPr>
              <a:t>排出量（</a:t>
            </a:r>
            <a:r>
              <a:rPr lang="en-US" altLang="ja-JP" sz="3600" dirty="0">
                <a:latin typeface="HG創英角ｺﾞｼｯｸUB" pitchFamily="49" charset="-128"/>
                <a:ea typeface="HG創英角ｺﾞｼｯｸUB" pitchFamily="49" charset="-128"/>
              </a:rPr>
              <a:t>2013</a:t>
            </a:r>
            <a:r>
              <a:rPr lang="ja-JP" altLang="en-US" sz="3600" dirty="0">
                <a:latin typeface="HG創英角ｺﾞｼｯｸUB" pitchFamily="49" charset="-128"/>
                <a:ea typeface="HG創英角ｺﾞｼｯｸUB" pitchFamily="49" charset="-128"/>
              </a:rPr>
              <a:t>）</a:t>
            </a:r>
          </a:p>
        </p:txBody>
      </p:sp>
      <p:sp>
        <p:nvSpPr>
          <p:cNvPr id="3" name="スライド番号プレースホルダー 2"/>
          <p:cNvSpPr>
            <a:spLocks noGrp="1"/>
          </p:cNvSpPr>
          <p:nvPr>
            <p:ph type="sldNum" sz="quarter" idx="12"/>
          </p:nvPr>
        </p:nvSpPr>
        <p:spPr>
          <a:xfrm>
            <a:off x="7092280" y="6525519"/>
            <a:ext cx="1905000" cy="457200"/>
          </a:xfrm>
        </p:spPr>
        <p:txBody>
          <a:bodyPr/>
          <a:lstStyle/>
          <a:p>
            <a:pPr>
              <a:defRPr/>
            </a:pPr>
            <a:fld id="{095D7B97-5308-4997-8CC4-7A0D9942A796}" type="slidenum">
              <a:rPr lang="en-US" altLang="ja-JP" smtClean="0"/>
              <a:pPr>
                <a:defRPr/>
              </a:pPr>
              <a:t>10</a:t>
            </a:fld>
            <a:endParaRPr lang="en-US" altLang="ja-JP" dirty="0"/>
          </a:p>
        </p:txBody>
      </p:sp>
      <p:pic>
        <p:nvPicPr>
          <p:cNvPr id="1332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165304"/>
            <a:ext cx="77247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p:cNvPicPr>
            <a:picLocks noChangeAspect="1"/>
          </p:cNvPicPr>
          <p:nvPr/>
        </p:nvPicPr>
        <p:blipFill>
          <a:blip r:embed="rId3"/>
          <a:stretch>
            <a:fillRect/>
          </a:stretch>
        </p:blipFill>
        <p:spPr>
          <a:xfrm>
            <a:off x="2411760" y="1124744"/>
            <a:ext cx="4845918" cy="4845918"/>
          </a:xfrm>
          <a:prstGeom prst="rect">
            <a:avLst/>
          </a:prstGeom>
        </p:spPr>
      </p:pic>
      <p:sp>
        <p:nvSpPr>
          <p:cNvPr id="2" name="角丸四角形 1"/>
          <p:cNvSpPr/>
          <p:nvPr/>
        </p:nvSpPr>
        <p:spPr bwMode="auto">
          <a:xfrm>
            <a:off x="5724128" y="2060848"/>
            <a:ext cx="937965" cy="5760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7" name="角丸四角形 16"/>
          <p:cNvSpPr/>
          <p:nvPr/>
        </p:nvSpPr>
        <p:spPr bwMode="auto">
          <a:xfrm>
            <a:off x="3635896" y="4941168"/>
            <a:ext cx="756446" cy="57606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latin typeface="Times New Roman" pitchFamily="18" charset="0"/>
              <a:ea typeface="ＭＳ Ｐゴシック" pitchFamily="50"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827584" y="1052736"/>
            <a:ext cx="5256584" cy="5256584"/>
          </a:xfrm>
          <a:prstGeom prst="rect">
            <a:avLst/>
          </a:prstGeom>
        </p:spPr>
      </p:pic>
      <p:sp>
        <p:nvSpPr>
          <p:cNvPr id="2" name="スライド番号プレースホルダー 1"/>
          <p:cNvSpPr>
            <a:spLocks noGrp="1"/>
          </p:cNvSpPr>
          <p:nvPr>
            <p:ph type="sldNum" sz="quarter" idx="12"/>
          </p:nvPr>
        </p:nvSpPr>
        <p:spPr>
          <a:xfrm>
            <a:off x="7131050" y="6381278"/>
            <a:ext cx="1905000" cy="457200"/>
          </a:xfrm>
        </p:spPr>
        <p:txBody>
          <a:bodyPr/>
          <a:lstStyle/>
          <a:p>
            <a:pPr>
              <a:defRPr/>
            </a:pPr>
            <a:fld id="{BE0A3365-38CD-4820-A52C-9D5AF984BEF4}" type="slidenum">
              <a:rPr lang="en-US" altLang="ja-JP" smtClean="0"/>
              <a:pPr>
                <a:defRPr/>
              </a:pPr>
              <a:t>11</a:t>
            </a:fld>
            <a:endParaRPr lang="en-US" altLang="ja-JP" dirty="0"/>
          </a:p>
        </p:txBody>
      </p:sp>
      <p:sp>
        <p:nvSpPr>
          <p:cNvPr id="12290" name="Rectangle 15"/>
          <p:cNvSpPr>
            <a:spLocks noGrp="1" noChangeArrowheads="1"/>
          </p:cNvSpPr>
          <p:nvPr>
            <p:ph type="title" idx="4294967295"/>
          </p:nvPr>
        </p:nvSpPr>
        <p:spPr>
          <a:xfrm>
            <a:off x="0" y="0"/>
            <a:ext cx="7772400" cy="836613"/>
          </a:xfrm>
        </p:spPr>
        <p:txBody>
          <a:bodyPr/>
          <a:lstStyle/>
          <a:p>
            <a:pPr algn="l" eaLnBrk="1" hangingPunct="1"/>
            <a:r>
              <a:rPr lang="ja-JP" altLang="en-US" sz="3600" dirty="0">
                <a:solidFill>
                  <a:srgbClr val="333333"/>
                </a:solidFill>
                <a:latin typeface="HG創英角ｺﾞｼｯｸUB" pitchFamily="49" charset="-128"/>
                <a:ea typeface="HG創英角ｺﾞｼｯｸUB" pitchFamily="49" charset="-128"/>
              </a:rPr>
              <a:t>国別一人当たり</a:t>
            </a:r>
            <a:r>
              <a:rPr lang="en-US" altLang="ja-JP" sz="3600" dirty="0">
                <a:solidFill>
                  <a:srgbClr val="333333"/>
                </a:solidFill>
                <a:latin typeface="HG創英角ｺﾞｼｯｸUB" pitchFamily="49" charset="-128"/>
                <a:ea typeface="HG創英角ｺﾞｼｯｸUB" pitchFamily="49" charset="-128"/>
              </a:rPr>
              <a:t>CO</a:t>
            </a:r>
            <a:r>
              <a:rPr lang="en-US" altLang="ja-JP" sz="3600" baseline="-25000" dirty="0">
                <a:solidFill>
                  <a:srgbClr val="333333"/>
                </a:solidFill>
                <a:latin typeface="HG創英角ｺﾞｼｯｸUB" pitchFamily="49" charset="-128"/>
                <a:ea typeface="HG創英角ｺﾞｼｯｸUB" pitchFamily="49" charset="-128"/>
              </a:rPr>
              <a:t>2</a:t>
            </a:r>
            <a:r>
              <a:rPr lang="ja-JP" altLang="en-US" sz="3600" dirty="0">
                <a:solidFill>
                  <a:srgbClr val="333333"/>
                </a:solidFill>
                <a:latin typeface="HG創英角ｺﾞｼｯｸUB" pitchFamily="49" charset="-128"/>
                <a:ea typeface="HG創英角ｺﾞｼｯｸUB" pitchFamily="49" charset="-128"/>
              </a:rPr>
              <a:t>排出量（</a:t>
            </a:r>
            <a:r>
              <a:rPr lang="en-US" altLang="ja-JP" sz="3600" dirty="0">
                <a:solidFill>
                  <a:srgbClr val="333333"/>
                </a:solidFill>
                <a:latin typeface="HG創英角ｺﾞｼｯｸUB" pitchFamily="49" charset="-128"/>
                <a:ea typeface="HG創英角ｺﾞｼｯｸUB" pitchFamily="49" charset="-128"/>
              </a:rPr>
              <a:t>2013</a:t>
            </a:r>
            <a:r>
              <a:rPr lang="ja-JP" altLang="en-US" sz="3600" dirty="0">
                <a:solidFill>
                  <a:srgbClr val="333333"/>
                </a:solidFill>
                <a:latin typeface="HG創英角ｺﾞｼｯｸUB" pitchFamily="49" charset="-128"/>
                <a:ea typeface="HG創英角ｺﾞｼｯｸUB" pitchFamily="49" charset="-128"/>
              </a:rPr>
              <a:t>）</a:t>
            </a:r>
          </a:p>
        </p:txBody>
      </p:sp>
      <p:sp>
        <p:nvSpPr>
          <p:cNvPr id="12296" name="Rectangle 9"/>
          <p:cNvSpPr>
            <a:spLocks noChangeArrowheads="1"/>
          </p:cNvSpPr>
          <p:nvPr/>
        </p:nvSpPr>
        <p:spPr bwMode="auto">
          <a:xfrm>
            <a:off x="6516688" y="4725517"/>
            <a:ext cx="2519362" cy="1655762"/>
          </a:xfrm>
          <a:prstGeom prst="rect">
            <a:avLst/>
          </a:prstGeom>
          <a:solidFill>
            <a:srgbClr val="FFFFCC"/>
          </a:solidFill>
          <a:ln w="9525">
            <a:solidFill>
              <a:srgbClr val="CC6600"/>
            </a:solidFill>
            <a:miter lim="800000"/>
            <a:headEnd/>
            <a:tailEnd/>
          </a:ln>
        </p:spPr>
        <p:txBody>
          <a:bodyPr/>
          <a:lstStyle/>
          <a:p>
            <a:pPr>
              <a:spcBef>
                <a:spcPts val="1800"/>
              </a:spcBef>
              <a:spcAft>
                <a:spcPts val="1800"/>
              </a:spcAft>
            </a:pPr>
            <a:r>
              <a:rPr lang="ja-JP" altLang="en-US" sz="2000" dirty="0">
                <a:solidFill>
                  <a:srgbClr val="FF0000"/>
                </a:solidFill>
                <a:latin typeface="HG創英角ｺﾞｼｯｸUB" pitchFamily="49" charset="-128"/>
                <a:ea typeface="HG創英角ｺﾞｼｯｸUB" pitchFamily="49" charset="-128"/>
              </a:rPr>
              <a:t>今後、中国やインドの一人当たりの</a:t>
            </a:r>
            <a:r>
              <a:rPr lang="en-US" altLang="ja-JP" sz="2000" dirty="0">
                <a:solidFill>
                  <a:srgbClr val="FF0000"/>
                </a:solidFill>
                <a:latin typeface="HG創英角ｺﾞｼｯｸUB" pitchFamily="49" charset="-128"/>
                <a:ea typeface="HG創英角ｺﾞｼｯｸUB" pitchFamily="49" charset="-128"/>
              </a:rPr>
              <a:t>CO</a:t>
            </a:r>
            <a:r>
              <a:rPr lang="en-US" altLang="ja-JP" sz="2000" baseline="-25000" dirty="0">
                <a:solidFill>
                  <a:srgbClr val="FF0000"/>
                </a:solidFill>
                <a:latin typeface="HG創英角ｺﾞｼｯｸUB" pitchFamily="49" charset="-128"/>
                <a:ea typeface="HG創英角ｺﾞｼｯｸUB" pitchFamily="49" charset="-128"/>
              </a:rPr>
              <a:t>2</a:t>
            </a:r>
            <a:r>
              <a:rPr lang="ja-JP" altLang="en-US" sz="2000" dirty="0">
                <a:solidFill>
                  <a:srgbClr val="FF0000"/>
                </a:solidFill>
                <a:latin typeface="HG創英角ｺﾞｼｯｸUB" pitchFamily="49" charset="-128"/>
                <a:ea typeface="HG創英角ｺﾞｼｯｸUB" pitchFamily="49" charset="-128"/>
              </a:rPr>
              <a:t>排出量が日本やその他先進国並みになったとしたら・・・</a:t>
            </a:r>
          </a:p>
        </p:txBody>
      </p:sp>
      <p:pic>
        <p:nvPicPr>
          <p:cNvPr id="12297" name="Picture 9" descr="C:\Users\honda\Deskto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00" y="4049242"/>
            <a:ext cx="7715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1"/>
          <p:cNvSpPr txBox="1">
            <a:spLocks noChangeArrowheads="1"/>
          </p:cNvSpPr>
          <p:nvPr/>
        </p:nvSpPr>
        <p:spPr bwMode="auto">
          <a:xfrm>
            <a:off x="1403648" y="6469063"/>
            <a:ext cx="77070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1400" dirty="0">
                <a:latin typeface="HG創英角ｺﾞｼｯｸUB" pitchFamily="49" charset="-128"/>
                <a:ea typeface="HG創英角ｺﾞｼｯｸUB" pitchFamily="49" charset="-128"/>
              </a:rPr>
              <a:t>出典：全国地球温暖化防止活動推進センターウェブサイト（</a:t>
            </a:r>
            <a:r>
              <a:rPr lang="en-US" altLang="ja-JP" sz="1400" dirty="0">
                <a:latin typeface="HG創英角ｺﾞｼｯｸUB" pitchFamily="49" charset="-128"/>
                <a:ea typeface="HG創英角ｺﾞｼｯｸUB" pitchFamily="49" charset="-128"/>
              </a:rPr>
              <a:t>http://www.jccca.org/</a:t>
            </a:r>
            <a:r>
              <a:rPr lang="ja-JP" altLang="en-US" sz="1400" dirty="0">
                <a:latin typeface="HG創英角ｺﾞｼｯｸUB" pitchFamily="49" charset="-128"/>
                <a:ea typeface="HG創英角ｺﾞｼｯｸUB" pitchFamily="49" charset="-128"/>
              </a:rPr>
              <a:t>）より</a:t>
            </a:r>
          </a:p>
        </p:txBody>
      </p:sp>
      <p:sp>
        <p:nvSpPr>
          <p:cNvPr id="11" name="角丸四角形 10"/>
          <p:cNvSpPr/>
          <p:nvPr/>
        </p:nvSpPr>
        <p:spPr bwMode="auto">
          <a:xfrm>
            <a:off x="1043608" y="4941168"/>
            <a:ext cx="692873" cy="1331987"/>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2" name="角丸四角形 11"/>
          <p:cNvSpPr/>
          <p:nvPr/>
        </p:nvSpPr>
        <p:spPr bwMode="auto">
          <a:xfrm>
            <a:off x="2267744" y="5445224"/>
            <a:ext cx="630105" cy="75592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latin typeface="Times New Roman" pitchFamily="18" charset="0"/>
              <a:ea typeface="ＭＳ Ｐゴシック" pitchFamily="50"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620688"/>
            <a:ext cx="8206680" cy="1143000"/>
          </a:xfrm>
        </p:spPr>
        <p:txBody>
          <a:bodyPr/>
          <a:lstStyle/>
          <a:p>
            <a:r>
              <a:rPr lang="en-US" altLang="ja-JP" dirty="0"/>
              <a:t>【</a:t>
            </a:r>
            <a:r>
              <a:rPr lang="ja-JP" altLang="en-US" dirty="0"/>
              <a:t>環境省</a:t>
            </a:r>
            <a:r>
              <a:rPr lang="en-US" altLang="ja-JP" dirty="0"/>
              <a:t>DVD】</a:t>
            </a:r>
            <a:r>
              <a:rPr lang="ja-JP" altLang="en-US" dirty="0"/>
              <a:t>気候変動への挑戦　</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BE0A3365-38CD-4820-A52C-9D5AF984BEF4}" type="slidenum">
              <a:rPr lang="en-US" altLang="ja-JP" smtClean="0"/>
              <a:pPr>
                <a:defRPr/>
              </a:pPr>
              <a:t>12</a:t>
            </a:fld>
            <a:endParaRPr lang="en-US" altLang="ja-JP" dirty="0"/>
          </a:p>
        </p:txBody>
      </p:sp>
      <p:sp>
        <p:nvSpPr>
          <p:cNvPr id="7" name="正方形/長方形 6"/>
          <p:cNvSpPr/>
          <p:nvPr/>
        </p:nvSpPr>
        <p:spPr>
          <a:xfrm>
            <a:off x="3203848" y="5661248"/>
            <a:ext cx="2952328" cy="400110"/>
          </a:xfrm>
          <a:prstGeom prst="rect">
            <a:avLst/>
          </a:prstGeom>
        </p:spPr>
        <p:txBody>
          <a:bodyPr wrap="square">
            <a:spAutoFit/>
          </a:bodyPr>
          <a:lstStyle/>
          <a:p>
            <a:r>
              <a:rPr lang="en-US" altLang="ja-JP" sz="1000" dirty="0">
                <a:hlinkClick r:id="rId2"/>
              </a:rPr>
              <a:t>https://www.youtube.com/watch?v=r9KSqLZj2vI</a:t>
            </a:r>
            <a:endParaRPr lang="en-US" altLang="ja-JP" sz="1000" dirty="0"/>
          </a:p>
          <a:p>
            <a:r>
              <a:rPr lang="ja-JP" altLang="en-US" sz="1000" dirty="0"/>
              <a:t>環境省地球環境局の許可を得て上映しています。</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2170534"/>
            <a:ext cx="3784175" cy="3346698"/>
          </a:xfrm>
          <a:prstGeom prst="rect">
            <a:avLst/>
          </a:prstGeom>
          <a:ln>
            <a:noFill/>
          </a:ln>
        </p:spPr>
      </p:pic>
    </p:spTree>
    <p:extLst>
      <p:ext uri="{BB962C8B-B14F-4D97-AF65-F5344CB8AC3E}">
        <p14:creationId xmlns:p14="http://schemas.microsoft.com/office/powerpoint/2010/main" val="2487480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4"/>
          <p:cNvSpPr>
            <a:spLocks noChangeArrowheads="1"/>
          </p:cNvSpPr>
          <p:nvPr/>
        </p:nvSpPr>
        <p:spPr bwMode="auto">
          <a:xfrm>
            <a:off x="5975350" y="4454525"/>
            <a:ext cx="2940050" cy="1927225"/>
          </a:xfrm>
          <a:prstGeom prst="rect">
            <a:avLst/>
          </a:prstGeom>
          <a:solidFill>
            <a:srgbClr val="CCFFCC"/>
          </a:solidFill>
          <a:ln w="9525">
            <a:solidFill>
              <a:schemeClr val="tx1"/>
            </a:solidFill>
            <a:miter lim="800000"/>
            <a:headEnd/>
            <a:tailEnd/>
          </a:ln>
          <a:effectLst>
            <a:outerShdw dist="107763" dir="2700000" algn="ctr" rotWithShape="0">
              <a:schemeClr val="bg2"/>
            </a:outerShdw>
          </a:effectLst>
        </p:spPr>
        <p:txBody>
          <a:bodyPr wrap="square">
            <a:spAutoFit/>
          </a:bodyPr>
          <a:lstStyle/>
          <a:p>
            <a:r>
              <a:rPr lang="ja-JP" altLang="en-US" sz="2400" b="1" dirty="0">
                <a:ea typeface="HG丸ｺﾞｼｯｸM-PRO" pitchFamily="50" charset="-128"/>
              </a:rPr>
              <a:t>　　平均気温</a:t>
            </a:r>
          </a:p>
          <a:p>
            <a:endParaRPr lang="ja-JP" altLang="en-US" sz="2400" b="1" dirty="0">
              <a:ea typeface="HG丸ｺﾞｼｯｸM-PRO" pitchFamily="50" charset="-128"/>
            </a:endParaRPr>
          </a:p>
          <a:p>
            <a:pPr>
              <a:spcBef>
                <a:spcPct val="20000"/>
              </a:spcBef>
            </a:pPr>
            <a:r>
              <a:rPr lang="ja-JP" altLang="en-US" sz="2000" b="1" dirty="0">
                <a:latin typeface="HG丸ｺﾞｼｯｸM-PRO" pitchFamily="50" charset="-128"/>
                <a:ea typeface="HG丸ｺﾞｼｯｸM-PRO" pitchFamily="50" charset="-128"/>
              </a:rPr>
              <a:t>地球：　１４℃</a:t>
            </a:r>
          </a:p>
          <a:p>
            <a:pPr>
              <a:spcBef>
                <a:spcPct val="20000"/>
              </a:spcBef>
            </a:pPr>
            <a:r>
              <a:rPr lang="ja-JP" altLang="en-US" sz="2000" b="1" dirty="0">
                <a:latin typeface="HG丸ｺﾞｼｯｸM-PRO" pitchFamily="50" charset="-128"/>
                <a:ea typeface="HG丸ｺﾞｼｯｸM-PRO" pitchFamily="50" charset="-128"/>
              </a:rPr>
              <a:t>火星：　</a:t>
            </a:r>
            <a:r>
              <a:rPr lang="en-US" altLang="ja-JP" sz="2000" b="1" dirty="0">
                <a:latin typeface="HG丸ｺﾞｼｯｸM-PRO" pitchFamily="50" charset="-128"/>
                <a:ea typeface="HG丸ｺﾞｼｯｸM-PRO" pitchFamily="50" charset="-128"/>
              </a:rPr>
              <a:t>-</a:t>
            </a:r>
            <a:r>
              <a:rPr lang="ja-JP" altLang="en-US" sz="2000" b="1" dirty="0">
                <a:latin typeface="HG丸ｺﾞｼｯｸM-PRO" pitchFamily="50" charset="-128"/>
                <a:ea typeface="HG丸ｺﾞｼｯｸM-PRO" pitchFamily="50" charset="-128"/>
              </a:rPr>
              <a:t>５０℃</a:t>
            </a:r>
          </a:p>
          <a:p>
            <a:pPr>
              <a:spcBef>
                <a:spcPct val="20000"/>
              </a:spcBef>
            </a:pPr>
            <a:r>
              <a:rPr lang="ja-JP" altLang="en-US" sz="2000" b="1" dirty="0">
                <a:latin typeface="HG丸ｺﾞｼｯｸM-PRO" pitchFamily="50" charset="-128"/>
                <a:ea typeface="HG丸ｺﾞｼｯｸM-PRO" pitchFamily="50" charset="-128"/>
              </a:rPr>
              <a:t>金星：　</a:t>
            </a:r>
            <a:r>
              <a:rPr lang="en-US" altLang="ja-JP" sz="2000" b="1" dirty="0">
                <a:latin typeface="HG丸ｺﾞｼｯｸM-PRO" pitchFamily="50" charset="-128"/>
                <a:ea typeface="HG丸ｺﾞｼｯｸM-PRO" pitchFamily="50" charset="-128"/>
              </a:rPr>
              <a:t>200</a:t>
            </a:r>
            <a:r>
              <a:rPr lang="ja-JP" altLang="en-US" sz="2000" b="1" dirty="0">
                <a:latin typeface="HG丸ｺﾞｼｯｸM-PRO" pitchFamily="50" charset="-128"/>
                <a:ea typeface="HG丸ｺﾞｼｯｸM-PRO" pitchFamily="50" charset="-128"/>
              </a:rPr>
              <a:t>～</a:t>
            </a:r>
            <a:r>
              <a:rPr lang="en-US" altLang="ja-JP" sz="2000" b="1" dirty="0">
                <a:latin typeface="HG丸ｺﾞｼｯｸM-PRO" pitchFamily="50" charset="-128"/>
                <a:ea typeface="HG丸ｺﾞｼｯｸM-PRO" pitchFamily="50" charset="-128"/>
              </a:rPr>
              <a:t>500℃</a:t>
            </a:r>
          </a:p>
        </p:txBody>
      </p:sp>
      <p:sp>
        <p:nvSpPr>
          <p:cNvPr id="3075" name="Text Box 16"/>
          <p:cNvSpPr txBox="1">
            <a:spLocks noChangeArrowheads="1"/>
          </p:cNvSpPr>
          <p:nvPr/>
        </p:nvSpPr>
        <p:spPr bwMode="auto">
          <a:xfrm>
            <a:off x="5232400" y="1700213"/>
            <a:ext cx="3911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nSpc>
                <a:spcPts val="1100"/>
              </a:lnSpc>
              <a:spcBef>
                <a:spcPct val="50000"/>
              </a:spcBef>
            </a:pPr>
            <a:r>
              <a:rPr lang="ja-JP" altLang="en-US" sz="2000" dirty="0">
                <a:ea typeface="HG創英角ｺﾞｼｯｸUB" pitchFamily="49" charset="-128"/>
              </a:rPr>
              <a:t>地球の直径：</a:t>
            </a:r>
            <a:r>
              <a:rPr lang="ja-JP" altLang="en-US" sz="2000" b="1" dirty="0" smtClean="0">
                <a:ea typeface="HG創英角ｺﾞｼｯｸUB" pitchFamily="49" charset="-128"/>
              </a:rPr>
              <a:t>約</a:t>
            </a:r>
            <a:r>
              <a:rPr lang="en-US" altLang="ja-JP" sz="2000" b="1" dirty="0" smtClean="0">
                <a:ea typeface="HG創英角ｺﾞｼｯｸUB" pitchFamily="49" charset="-128"/>
              </a:rPr>
              <a:t>13,000km</a:t>
            </a:r>
            <a:r>
              <a:rPr lang="ja-JP" altLang="en-US" sz="2000" dirty="0">
                <a:ea typeface="HG創英角ｺﾞｼｯｸUB" pitchFamily="49" charset="-128"/>
              </a:rPr>
              <a:t>　</a:t>
            </a:r>
            <a:endParaRPr lang="en-US" altLang="ja-JP" sz="2000" dirty="0">
              <a:ea typeface="HG創英角ｺﾞｼｯｸUB" pitchFamily="49" charset="-128"/>
            </a:endParaRPr>
          </a:p>
          <a:p>
            <a:pPr>
              <a:lnSpc>
                <a:spcPts val="1100"/>
              </a:lnSpc>
              <a:spcBef>
                <a:spcPct val="50000"/>
              </a:spcBef>
            </a:pPr>
            <a:r>
              <a:rPr lang="ja-JP" altLang="en-US" sz="2000" dirty="0">
                <a:ea typeface="HG創英角ｺﾞｼｯｸUB" pitchFamily="49" charset="-128"/>
              </a:rPr>
              <a:t>大気厚さ：</a:t>
            </a:r>
            <a:r>
              <a:rPr lang="ja-JP" altLang="en-US" sz="2000" b="1" dirty="0">
                <a:ea typeface="HG創英角ｺﾞｼｯｸUB" pitchFamily="49" charset="-128"/>
              </a:rPr>
              <a:t>約</a:t>
            </a:r>
            <a:r>
              <a:rPr lang="en-US" altLang="ja-JP" sz="2000" b="1" dirty="0">
                <a:ea typeface="HG創英角ｺﾞｼｯｸUB" pitchFamily="49" charset="-128"/>
              </a:rPr>
              <a:t>80km</a:t>
            </a:r>
          </a:p>
          <a:p>
            <a:pPr>
              <a:spcBef>
                <a:spcPct val="50000"/>
              </a:spcBef>
            </a:pPr>
            <a:r>
              <a:rPr lang="ja-JP" altLang="en-US" sz="2000" dirty="0">
                <a:ea typeface="HG創英角ｺﾞｼｯｸUB" pitchFamily="49" charset="-128"/>
              </a:rPr>
              <a:t>温室効果ガスは地球の安定した気候に重要な役割を果たしているが・・・</a:t>
            </a:r>
          </a:p>
        </p:txBody>
      </p:sp>
      <p:sp>
        <p:nvSpPr>
          <p:cNvPr id="4" name="スライド番号プレースホルダー 3"/>
          <p:cNvSpPr>
            <a:spLocks noGrp="1"/>
          </p:cNvSpPr>
          <p:nvPr>
            <p:ph type="sldNum" sz="quarter" idx="12"/>
          </p:nvPr>
        </p:nvSpPr>
        <p:spPr>
          <a:xfrm>
            <a:off x="7003943" y="6367118"/>
            <a:ext cx="1905000" cy="457200"/>
          </a:xfrm>
        </p:spPr>
        <p:txBody>
          <a:bodyPr/>
          <a:lstStyle/>
          <a:p>
            <a:pPr>
              <a:defRPr/>
            </a:pPr>
            <a:fld id="{6559AB1A-5E96-4592-B88F-A2F1CDD59FA9}" type="slidenum">
              <a:rPr lang="en-US" altLang="ja-JP" smtClean="0"/>
              <a:pPr>
                <a:defRPr/>
              </a:pPr>
              <a:t>2</a:t>
            </a:fld>
            <a:endParaRPr lang="en-US" altLang="ja-JP" dirty="0"/>
          </a:p>
        </p:txBody>
      </p:sp>
      <p:sp>
        <p:nvSpPr>
          <p:cNvPr id="2" name="Rectangle 17"/>
          <p:cNvSpPr>
            <a:spLocks noGrp="1" noChangeArrowheads="1"/>
          </p:cNvSpPr>
          <p:nvPr>
            <p:ph type="title" idx="4294967295"/>
          </p:nvPr>
        </p:nvSpPr>
        <p:spPr>
          <a:xfrm>
            <a:off x="0" y="0"/>
            <a:ext cx="7772400" cy="971550"/>
          </a:xfrm>
        </p:spPr>
        <p:txBody>
          <a:bodyPr/>
          <a:lstStyle/>
          <a:p>
            <a:pPr algn="l" eaLnBrk="1" hangingPunct="1"/>
            <a:r>
              <a:rPr lang="ja-JP" altLang="en-US" sz="3600" dirty="0">
                <a:solidFill>
                  <a:srgbClr val="333333"/>
                </a:solidFill>
                <a:ea typeface="HG創英角ｺﾞｼｯｸUB" pitchFamily="49" charset="-128"/>
              </a:rPr>
              <a:t>地球温暖化とは</a:t>
            </a:r>
          </a:p>
        </p:txBody>
      </p:sp>
      <p:sp>
        <p:nvSpPr>
          <p:cNvPr id="3080" name="Text Box 8"/>
          <p:cNvSpPr txBox="1">
            <a:spLocks noChangeArrowheads="1"/>
          </p:cNvSpPr>
          <p:nvPr/>
        </p:nvSpPr>
        <p:spPr bwMode="auto">
          <a:xfrm>
            <a:off x="5975350" y="3860800"/>
            <a:ext cx="2773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000">
                <a:ea typeface="HG創英角ｺﾞｼｯｸUB" pitchFamily="49" charset="-128"/>
              </a:rPr>
              <a:t>温室効果ガスの重要性</a:t>
            </a:r>
          </a:p>
        </p:txBody>
      </p:sp>
      <p:pic>
        <p:nvPicPr>
          <p:cNvPr id="30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930275"/>
            <a:ext cx="5070475"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3460657"/>
              </p:ext>
            </p:extLst>
          </p:nvPr>
        </p:nvGraphicFramePr>
        <p:xfrm>
          <a:off x="325902" y="4430356"/>
          <a:ext cx="5437411" cy="1854200"/>
        </p:xfrm>
        <a:graphic>
          <a:graphicData uri="http://schemas.openxmlformats.org/drawingml/2006/table">
            <a:tbl>
              <a:tblPr firstRow="1" bandRow="1">
                <a:tableStyleId>{5C22544A-7EE6-4342-B048-85BDC9FD1C3A}</a:tableStyleId>
              </a:tblPr>
              <a:tblGrid>
                <a:gridCol w="2013850">
                  <a:extLst>
                    <a:ext uri="{9D8B030D-6E8A-4147-A177-3AD203B41FA5}">
                      <a16:colId xmlns:a16="http://schemas.microsoft.com/office/drawing/2014/main" xmlns="" val="20000"/>
                    </a:ext>
                  </a:extLst>
                </a:gridCol>
                <a:gridCol w="3423561">
                  <a:extLst>
                    <a:ext uri="{9D8B030D-6E8A-4147-A177-3AD203B41FA5}">
                      <a16:colId xmlns:a16="http://schemas.microsoft.com/office/drawing/2014/main" xmlns="" val="20001"/>
                    </a:ext>
                  </a:extLst>
                </a:gridCol>
              </a:tblGrid>
              <a:tr h="370840">
                <a:tc>
                  <a:txBody>
                    <a:bodyPr/>
                    <a:lstStyle/>
                    <a:p>
                      <a:pPr algn="ctr"/>
                      <a:r>
                        <a:rPr kumimoji="1" lang="ja-JP" altLang="en-US" baseline="0" dirty="0">
                          <a:latin typeface="HGP創英角ｺﾞｼｯｸUB" pitchFamily="50" charset="-128"/>
                          <a:ea typeface="HGS創英角ｺﾞｼｯｸUB" pitchFamily="50" charset="-128"/>
                        </a:rPr>
                        <a:t>温室効果ガス</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kumimoji="1" lang="ja-JP" altLang="en-US" baseline="0" dirty="0">
                          <a:latin typeface="HGP創英角ｺﾞｼｯｸUB" pitchFamily="50" charset="-128"/>
                          <a:ea typeface="HGS創英角ｺﾞｼｯｸUB" pitchFamily="50" charset="-128"/>
                        </a:rPr>
                        <a:t>主な発生源</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10000"/>
                  </a:ext>
                </a:extLst>
              </a:tr>
              <a:tr h="370840">
                <a:tc>
                  <a:txBody>
                    <a:bodyPr/>
                    <a:lstStyle/>
                    <a:p>
                      <a:r>
                        <a:rPr kumimoji="1" lang="ja-JP" altLang="en-US" baseline="0" dirty="0">
                          <a:solidFill>
                            <a:srgbClr val="FF0000"/>
                          </a:solidFill>
                          <a:latin typeface="HGP創英角ｺﾞｼｯｸUB" pitchFamily="50" charset="-128"/>
                          <a:ea typeface="HGS創英角ｺﾞｼｯｸUB" pitchFamily="50" charset="-128"/>
                        </a:rPr>
                        <a:t>二酸化炭素</a:t>
                      </a:r>
                      <a:r>
                        <a:rPr kumimoji="1" lang="en-US" altLang="ja-JP" baseline="0" dirty="0">
                          <a:solidFill>
                            <a:srgbClr val="FF0000"/>
                          </a:solidFill>
                          <a:latin typeface="HGP創英角ｺﾞｼｯｸUB" pitchFamily="50" charset="-128"/>
                          <a:ea typeface="HGS創英角ｺﾞｼｯｸUB" pitchFamily="50" charset="-128"/>
                        </a:rPr>
                        <a:t>(CO</a:t>
                      </a:r>
                      <a:r>
                        <a:rPr kumimoji="1" lang="en-US" altLang="ja-JP" baseline="-25000" dirty="0">
                          <a:solidFill>
                            <a:srgbClr val="FF0000"/>
                          </a:solidFill>
                          <a:latin typeface="HGP創英角ｺﾞｼｯｸUB" pitchFamily="50" charset="-128"/>
                          <a:ea typeface="HGS創英角ｺﾞｼｯｸUB" pitchFamily="50" charset="-128"/>
                        </a:rPr>
                        <a:t>2</a:t>
                      </a:r>
                      <a:r>
                        <a:rPr kumimoji="1" lang="en-US" altLang="ja-JP" baseline="0" dirty="0">
                          <a:solidFill>
                            <a:srgbClr val="FF0000"/>
                          </a:solidFill>
                          <a:latin typeface="HGP創英角ｺﾞｼｯｸUB" pitchFamily="50" charset="-128"/>
                          <a:ea typeface="HGS創英角ｺﾞｼｯｸUB" pitchFamily="50" charset="-128"/>
                        </a:rPr>
                        <a:t>)</a:t>
                      </a:r>
                      <a:endParaRPr kumimoji="1" lang="ja-JP" altLang="en-US" baseline="0" dirty="0">
                        <a:solidFill>
                          <a:srgbClr val="FF0000"/>
                        </a:solidFill>
                        <a:latin typeface="HGP創英角ｺﾞｼｯｸUB" pitchFamily="50" charset="-128"/>
                        <a:ea typeface="HGS創英角ｺﾞｼｯｸUB" pitchFamily="50" charset="-128"/>
                      </a:endParaRP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aseline="0" dirty="0">
                          <a:latin typeface="HGP創英角ｺﾞｼｯｸUB" pitchFamily="50" charset="-128"/>
                          <a:ea typeface="HGS創英角ｺﾞｼｯｸUB" pitchFamily="50" charset="-128"/>
                        </a:rPr>
                        <a:t>燃料の燃焼　等</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kumimoji="1" lang="ja-JP" altLang="en-US" baseline="0" dirty="0">
                          <a:latin typeface="HGP創英角ｺﾞｼｯｸUB" pitchFamily="50" charset="-128"/>
                          <a:ea typeface="HGS創英角ｺﾞｼｯｸUB" pitchFamily="50" charset="-128"/>
                        </a:rPr>
                        <a:t>メタン</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aseline="0" dirty="0">
                          <a:latin typeface="HGP創英角ｺﾞｼｯｸUB" pitchFamily="50" charset="-128"/>
                          <a:ea typeface="HGS創英角ｺﾞｼｯｸUB" pitchFamily="50" charset="-128"/>
                        </a:rPr>
                        <a:t>農業、工業プロセス　等</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kumimoji="1" lang="ja-JP" altLang="en-US" baseline="0" dirty="0">
                          <a:latin typeface="HGP創英角ｺﾞｼｯｸUB" pitchFamily="50" charset="-128"/>
                          <a:ea typeface="HGS創英角ｺﾞｼｯｸUB" pitchFamily="50" charset="-128"/>
                        </a:rPr>
                        <a:t>一酸化二窒素</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aseline="0" dirty="0">
                          <a:latin typeface="HGP創英角ｺﾞｼｯｸUB" pitchFamily="50" charset="-128"/>
                          <a:ea typeface="HGS創英角ｺﾞｼｯｸUB" pitchFamily="50" charset="-128"/>
                        </a:rPr>
                        <a:t>農業、燃料の燃焼　等</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kumimoji="1" lang="ja-JP" altLang="en-US" baseline="0" dirty="0">
                          <a:latin typeface="HGP創英角ｺﾞｼｯｸUB" pitchFamily="50" charset="-128"/>
                          <a:ea typeface="HGS創英角ｺﾞｼｯｸUB" pitchFamily="50" charset="-128"/>
                        </a:rPr>
                        <a:t>フロン類</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baseline="0" dirty="0">
                          <a:latin typeface="HGP創英角ｺﾞｼｯｸUB" pitchFamily="50" charset="-128"/>
                          <a:ea typeface="HGS創英角ｺﾞｼｯｸUB" pitchFamily="50" charset="-128"/>
                        </a:rPr>
                        <a:t>半導体製造、精密機器洗浄 等</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9" name="Picture 9" descr="C:\Users\honda\Desktop\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4" y="4755284"/>
            <a:ext cx="458007" cy="4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fade">
                                      <p:cBhvr>
                                        <p:cTn id="10"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1"/>
          <p:cNvSpPr txBox="1">
            <a:spLocks noChangeArrowheads="1"/>
          </p:cNvSpPr>
          <p:nvPr/>
        </p:nvSpPr>
        <p:spPr bwMode="auto">
          <a:xfrm>
            <a:off x="2133600" y="5562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endParaRPr lang="ja-JP" altLang="ja-JP" sz="2400" b="1"/>
          </a:p>
        </p:txBody>
      </p:sp>
      <p:sp>
        <p:nvSpPr>
          <p:cNvPr id="2" name="スライド番号プレースホルダー 1"/>
          <p:cNvSpPr>
            <a:spLocks noGrp="1"/>
          </p:cNvSpPr>
          <p:nvPr>
            <p:ph type="sldNum" sz="quarter" idx="12"/>
          </p:nvPr>
        </p:nvSpPr>
        <p:spPr/>
        <p:txBody>
          <a:bodyPr/>
          <a:lstStyle/>
          <a:p>
            <a:pPr>
              <a:defRPr/>
            </a:pPr>
            <a:fld id="{6559AB1A-5E96-4592-B88F-A2F1CDD59FA9}" type="slidenum">
              <a:rPr lang="en-US" altLang="ja-JP" smtClean="0"/>
              <a:pPr>
                <a:defRPr/>
              </a:pPr>
              <a:t>3</a:t>
            </a:fld>
            <a:endParaRPr lang="en-US" altLang="ja-JP"/>
          </a:p>
        </p:txBody>
      </p:sp>
      <p:sp>
        <p:nvSpPr>
          <p:cNvPr id="4099" name="Rectangle 15"/>
          <p:cNvSpPr>
            <a:spLocks noGrp="1" noChangeArrowheads="1"/>
          </p:cNvSpPr>
          <p:nvPr>
            <p:ph type="title" idx="4294967295"/>
          </p:nvPr>
        </p:nvSpPr>
        <p:spPr>
          <a:xfrm>
            <a:off x="0" y="38100"/>
            <a:ext cx="7991475" cy="692150"/>
          </a:xfrm>
        </p:spPr>
        <p:txBody>
          <a:bodyPr/>
          <a:lstStyle/>
          <a:p>
            <a:pPr algn="l" eaLnBrk="1" hangingPunct="1"/>
            <a:r>
              <a:rPr lang="ja-JP" altLang="en-US" sz="3600" dirty="0">
                <a:solidFill>
                  <a:srgbClr val="333333"/>
                </a:solidFill>
                <a:ea typeface="HG創英角ｺﾞｼｯｸUB" pitchFamily="49" charset="-128"/>
              </a:rPr>
              <a:t>世界平均気温の推移と今後の上昇予測</a:t>
            </a:r>
          </a:p>
        </p:txBody>
      </p:sp>
      <p:pic>
        <p:nvPicPr>
          <p:cNvPr id="4101" name="Picture 7" descr="N:\07 環境部\02 環境政策部会、環境企画専門部会、温暖化対策部会\2.温暖化対策部会\省燃費運転研修会\2014年度\CO2表\気温の推移（過去）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90688"/>
            <a:ext cx="4349750" cy="434816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102" name="円/楕円 1"/>
          <p:cNvSpPr>
            <a:spLocks noChangeArrowheads="1"/>
          </p:cNvSpPr>
          <p:nvPr/>
        </p:nvSpPr>
        <p:spPr bwMode="auto">
          <a:xfrm rot="-3137011">
            <a:off x="1837531" y="3236119"/>
            <a:ext cx="3252788" cy="1504950"/>
          </a:xfrm>
          <a:prstGeom prst="ellipse">
            <a:avLst/>
          </a:prstGeom>
          <a:solidFill>
            <a:srgbClr val="FF3300">
              <a:alpha val="14902"/>
            </a:srgbClr>
          </a:solidFill>
          <a:ln w="19050" algn="ctr">
            <a:solidFill>
              <a:srgbClr val="FF0000"/>
            </a:solidFill>
            <a:round/>
            <a:headEnd/>
            <a:tailEnd/>
          </a:ln>
        </p:spPr>
        <p:txBody>
          <a:bodyPr/>
          <a:lstStyle/>
          <a:p>
            <a:endParaRPr lang="ja-JP" altLang="en-US"/>
          </a:p>
        </p:txBody>
      </p:sp>
      <p:pic>
        <p:nvPicPr>
          <p:cNvPr id="4103" name="Picture 2" descr="N:\07 環境部\02 環境政策部会、環境企画専門部会、温暖化対策部会\2.温暖化対策部会\省燃費運転研修会\2014年度\CO2表\気温の推移（過去）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665288"/>
            <a:ext cx="4352925" cy="43545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04" name="テキスト ボックス 9"/>
          <p:cNvSpPr txBox="1">
            <a:spLocks noChangeArrowheads="1"/>
          </p:cNvSpPr>
          <p:nvPr/>
        </p:nvSpPr>
        <p:spPr bwMode="auto">
          <a:xfrm>
            <a:off x="763588" y="835025"/>
            <a:ext cx="33829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a:r>
              <a:rPr lang="ja-JP" altLang="en-US" sz="2400">
                <a:solidFill>
                  <a:srgbClr val="FF0000"/>
                </a:solidFill>
                <a:latin typeface="HGP創英角ｺﾞｼｯｸUB" pitchFamily="50" charset="-128"/>
                <a:ea typeface="HGP創英角ｺﾞｼｯｸUB" pitchFamily="50" charset="-128"/>
              </a:rPr>
              <a:t>直近約</a:t>
            </a:r>
            <a:r>
              <a:rPr lang="en-US" altLang="ja-JP" sz="2400">
                <a:solidFill>
                  <a:srgbClr val="FF0000"/>
                </a:solidFill>
                <a:latin typeface="HGP創英角ｺﾞｼｯｸUB" pitchFamily="50" charset="-128"/>
                <a:ea typeface="HGP創英角ｺﾞｼｯｸUB" pitchFamily="50" charset="-128"/>
              </a:rPr>
              <a:t>150</a:t>
            </a:r>
            <a:r>
              <a:rPr lang="ja-JP" altLang="en-US" sz="2400">
                <a:solidFill>
                  <a:srgbClr val="FF0000"/>
                </a:solidFill>
                <a:latin typeface="HGP創英角ｺﾞｼｯｸUB" pitchFamily="50" charset="-128"/>
                <a:ea typeface="HGP創英角ｺﾞｼｯｸUB" pitchFamily="50" charset="-128"/>
              </a:rPr>
              <a:t>年</a:t>
            </a:r>
            <a:endParaRPr lang="en-US" altLang="ja-JP" sz="2400">
              <a:solidFill>
                <a:srgbClr val="FF0000"/>
              </a:solidFill>
              <a:latin typeface="HGP創英角ｺﾞｼｯｸUB" pitchFamily="50" charset="-128"/>
              <a:ea typeface="HGP創英角ｺﾞｼｯｸUB" pitchFamily="50" charset="-128"/>
            </a:endParaRPr>
          </a:p>
          <a:p>
            <a:pPr algn="ctr"/>
            <a:r>
              <a:rPr lang="ja-JP" altLang="en-US" sz="2400">
                <a:solidFill>
                  <a:srgbClr val="FF0000"/>
                </a:solidFill>
                <a:latin typeface="HGP創英角ｺﾞｼｯｸUB" pitchFamily="50" charset="-128"/>
                <a:ea typeface="HGP創英角ｺﾞｼｯｸUB" pitchFamily="50" charset="-128"/>
              </a:rPr>
              <a:t>（</a:t>
            </a:r>
            <a:r>
              <a:rPr lang="en-US" altLang="ja-JP" sz="2400">
                <a:solidFill>
                  <a:srgbClr val="FF0000"/>
                </a:solidFill>
                <a:latin typeface="HGP創英角ｺﾞｼｯｸUB" pitchFamily="50" charset="-128"/>
                <a:ea typeface="HGP創英角ｺﾞｼｯｸUB" pitchFamily="50" charset="-128"/>
              </a:rPr>
              <a:t>1900</a:t>
            </a:r>
            <a:r>
              <a:rPr lang="ja-JP" altLang="en-US" sz="2400">
                <a:solidFill>
                  <a:srgbClr val="FF0000"/>
                </a:solidFill>
                <a:latin typeface="HGP創英角ｺﾞｼｯｸUB" pitchFamily="50" charset="-128"/>
                <a:ea typeface="HGP創英角ｺﾞｼｯｸUB" pitchFamily="50" charset="-128"/>
              </a:rPr>
              <a:t>～</a:t>
            </a:r>
            <a:r>
              <a:rPr lang="en-US" altLang="ja-JP" sz="2400">
                <a:solidFill>
                  <a:srgbClr val="FF0000"/>
                </a:solidFill>
                <a:latin typeface="HGP創英角ｺﾞｼｯｸUB" pitchFamily="50" charset="-128"/>
                <a:ea typeface="HGP創英角ｺﾞｼｯｸUB" pitchFamily="50" charset="-128"/>
              </a:rPr>
              <a:t>2010</a:t>
            </a:r>
            <a:r>
              <a:rPr lang="ja-JP" altLang="en-US" sz="2400">
                <a:solidFill>
                  <a:srgbClr val="FF0000"/>
                </a:solidFill>
                <a:latin typeface="HGP創英角ｺﾞｼｯｸUB" pitchFamily="50" charset="-128"/>
                <a:ea typeface="HGP創英角ｺﾞｼｯｸUB" pitchFamily="50" charset="-128"/>
              </a:rPr>
              <a:t>年）</a:t>
            </a:r>
          </a:p>
        </p:txBody>
      </p:sp>
      <p:sp>
        <p:nvSpPr>
          <p:cNvPr id="4105" name="テキスト ボックス 10"/>
          <p:cNvSpPr txBox="1">
            <a:spLocks noChangeArrowheads="1"/>
          </p:cNvSpPr>
          <p:nvPr/>
        </p:nvSpPr>
        <p:spPr bwMode="auto">
          <a:xfrm>
            <a:off x="5024438" y="812800"/>
            <a:ext cx="3384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a:r>
              <a:rPr lang="ja-JP" altLang="en-US" sz="2400">
                <a:solidFill>
                  <a:srgbClr val="FF0000"/>
                </a:solidFill>
                <a:latin typeface="HGP創英角ｺﾞｼｯｸUB" pitchFamily="50" charset="-128"/>
                <a:ea typeface="HGP創英角ｺﾞｼｯｸUB" pitchFamily="50" charset="-128"/>
              </a:rPr>
              <a:t>今後約</a:t>
            </a:r>
            <a:r>
              <a:rPr lang="en-US" altLang="ja-JP" sz="2400">
                <a:solidFill>
                  <a:srgbClr val="FF0000"/>
                </a:solidFill>
                <a:latin typeface="HGP創英角ｺﾞｼｯｸUB" pitchFamily="50" charset="-128"/>
                <a:ea typeface="HGP創英角ｺﾞｼｯｸUB" pitchFamily="50" charset="-128"/>
              </a:rPr>
              <a:t>100</a:t>
            </a:r>
            <a:r>
              <a:rPr lang="ja-JP" altLang="en-US" sz="2400">
                <a:solidFill>
                  <a:srgbClr val="FF0000"/>
                </a:solidFill>
                <a:latin typeface="HGP創英角ｺﾞｼｯｸUB" pitchFamily="50" charset="-128"/>
                <a:ea typeface="HGP創英角ｺﾞｼｯｸUB" pitchFamily="50" charset="-128"/>
              </a:rPr>
              <a:t>年</a:t>
            </a:r>
            <a:endParaRPr lang="en-US" altLang="ja-JP" sz="2400">
              <a:solidFill>
                <a:srgbClr val="FF0000"/>
              </a:solidFill>
              <a:latin typeface="HGP創英角ｺﾞｼｯｸUB" pitchFamily="50" charset="-128"/>
              <a:ea typeface="HGP創英角ｺﾞｼｯｸUB" pitchFamily="50" charset="-128"/>
            </a:endParaRPr>
          </a:p>
          <a:p>
            <a:pPr algn="ctr"/>
            <a:r>
              <a:rPr lang="ja-JP" altLang="en-US" sz="2400">
                <a:solidFill>
                  <a:srgbClr val="FF0000"/>
                </a:solidFill>
                <a:latin typeface="HGP創英角ｺﾞｼｯｸUB" pitchFamily="50" charset="-128"/>
                <a:ea typeface="HGP創英角ｺﾞｼｯｸUB" pitchFamily="50" charset="-128"/>
              </a:rPr>
              <a:t>（</a:t>
            </a:r>
            <a:r>
              <a:rPr lang="en-US" altLang="ja-JP" sz="2400">
                <a:solidFill>
                  <a:srgbClr val="FF0000"/>
                </a:solidFill>
                <a:latin typeface="HGP創英角ｺﾞｼｯｸUB" pitchFamily="50" charset="-128"/>
                <a:ea typeface="HGP創英角ｺﾞｼｯｸUB" pitchFamily="50" charset="-128"/>
              </a:rPr>
              <a:t>2010</a:t>
            </a:r>
            <a:r>
              <a:rPr lang="ja-JP" altLang="en-US" sz="2400">
                <a:solidFill>
                  <a:srgbClr val="FF0000"/>
                </a:solidFill>
                <a:latin typeface="HGP創英角ｺﾞｼｯｸUB" pitchFamily="50" charset="-128"/>
                <a:ea typeface="HGP創英角ｺﾞｼｯｸUB" pitchFamily="50" charset="-128"/>
              </a:rPr>
              <a:t>～</a:t>
            </a:r>
            <a:r>
              <a:rPr lang="en-US" altLang="ja-JP" sz="2400">
                <a:solidFill>
                  <a:srgbClr val="FF0000"/>
                </a:solidFill>
                <a:latin typeface="HGP創英角ｺﾞｼｯｸUB" pitchFamily="50" charset="-128"/>
                <a:ea typeface="HGP創英角ｺﾞｼｯｸUB" pitchFamily="50" charset="-128"/>
              </a:rPr>
              <a:t>2100</a:t>
            </a:r>
            <a:r>
              <a:rPr lang="ja-JP" altLang="en-US" sz="2400">
                <a:solidFill>
                  <a:srgbClr val="FF0000"/>
                </a:solidFill>
                <a:latin typeface="HGP創英角ｺﾞｼｯｸUB" pitchFamily="50" charset="-128"/>
                <a:ea typeface="HGP創英角ｺﾞｼｯｸUB" pitchFamily="50" charset="-128"/>
              </a:rPr>
              <a:t>年）</a:t>
            </a:r>
          </a:p>
        </p:txBody>
      </p:sp>
      <p:sp>
        <p:nvSpPr>
          <p:cNvPr id="4106" name="円/楕円 11"/>
          <p:cNvSpPr>
            <a:spLocks noChangeArrowheads="1"/>
          </p:cNvSpPr>
          <p:nvPr/>
        </p:nvSpPr>
        <p:spPr bwMode="auto">
          <a:xfrm>
            <a:off x="2967831" y="1907881"/>
            <a:ext cx="1684337" cy="684212"/>
          </a:xfrm>
          <a:prstGeom prst="ellipse">
            <a:avLst/>
          </a:prstGeom>
          <a:solidFill>
            <a:srgbClr val="FF3300">
              <a:alpha val="14902"/>
            </a:srgbClr>
          </a:solidFill>
          <a:ln w="19050" algn="ctr">
            <a:solidFill>
              <a:srgbClr val="FF0000"/>
            </a:solidFill>
            <a:round/>
            <a:headEnd/>
            <a:tailEnd/>
          </a:ln>
        </p:spPr>
        <p:txBody>
          <a:bodyPr/>
          <a:lstStyle/>
          <a:p>
            <a:endParaRPr lang="ja-JP" altLang="en-US"/>
          </a:p>
        </p:txBody>
      </p:sp>
      <p:sp>
        <p:nvSpPr>
          <p:cNvPr id="4107" name="円/楕円 12"/>
          <p:cNvSpPr>
            <a:spLocks noChangeArrowheads="1"/>
          </p:cNvSpPr>
          <p:nvPr/>
        </p:nvSpPr>
        <p:spPr bwMode="auto">
          <a:xfrm>
            <a:off x="7232650" y="2420938"/>
            <a:ext cx="1881188" cy="863600"/>
          </a:xfrm>
          <a:prstGeom prst="ellipse">
            <a:avLst/>
          </a:prstGeom>
          <a:solidFill>
            <a:srgbClr val="FF3300">
              <a:alpha val="14902"/>
            </a:srgbClr>
          </a:solidFill>
          <a:ln w="19050" algn="ctr">
            <a:solidFill>
              <a:srgbClr val="FF0000"/>
            </a:solidFill>
            <a:round/>
            <a:headEnd/>
            <a:tailEnd/>
          </a:ln>
        </p:spPr>
        <p:txBody>
          <a:bodyPr/>
          <a:lstStyle/>
          <a:p>
            <a:endParaRPr lang="ja-JP" altLang="en-US"/>
          </a:p>
        </p:txBody>
      </p:sp>
      <p:sp>
        <p:nvSpPr>
          <p:cNvPr id="4108" name="円/楕円 13"/>
          <p:cNvSpPr>
            <a:spLocks noChangeArrowheads="1"/>
          </p:cNvSpPr>
          <p:nvPr/>
        </p:nvSpPr>
        <p:spPr bwMode="auto">
          <a:xfrm rot="-788131">
            <a:off x="4943475" y="4668838"/>
            <a:ext cx="1489075" cy="588962"/>
          </a:xfrm>
          <a:prstGeom prst="ellipse">
            <a:avLst/>
          </a:prstGeom>
          <a:solidFill>
            <a:srgbClr val="FF3300">
              <a:alpha val="14902"/>
            </a:srgbClr>
          </a:solidFill>
          <a:ln w="19050" algn="ctr">
            <a:solidFill>
              <a:srgbClr val="FF0000"/>
            </a:solidFill>
            <a:round/>
            <a:headEnd/>
            <a:tailEnd/>
          </a:ln>
        </p:spPr>
        <p:txBody>
          <a:bodyPr/>
          <a:lstStyle/>
          <a:p>
            <a:endParaRPr lang="ja-JP" altLang="en-US"/>
          </a:p>
        </p:txBody>
      </p:sp>
      <p:sp>
        <p:nvSpPr>
          <p:cNvPr id="4109" name="右矢印 14"/>
          <p:cNvSpPr>
            <a:spLocks noChangeArrowheads="1"/>
          </p:cNvSpPr>
          <p:nvPr/>
        </p:nvSpPr>
        <p:spPr bwMode="auto">
          <a:xfrm>
            <a:off x="4421188" y="1065213"/>
            <a:ext cx="360362" cy="558800"/>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cxnSp>
        <p:nvCxnSpPr>
          <p:cNvPr id="4110" name="直線矢印コネクタ 3"/>
          <p:cNvCxnSpPr>
            <a:cxnSpLocks noChangeShapeType="1"/>
            <a:endCxn id="4108" idx="1"/>
          </p:cNvCxnSpPr>
          <p:nvPr/>
        </p:nvCxnSpPr>
        <p:spPr bwMode="auto">
          <a:xfrm>
            <a:off x="3810000" y="4797425"/>
            <a:ext cx="1317625" cy="8255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5" name="Text Box 41"/>
          <p:cNvSpPr txBox="1">
            <a:spLocks noChangeArrowheads="1"/>
          </p:cNvSpPr>
          <p:nvPr/>
        </p:nvSpPr>
        <p:spPr bwMode="auto">
          <a:xfrm>
            <a:off x="1403648" y="6469063"/>
            <a:ext cx="77070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1400" dirty="0">
                <a:latin typeface="HG創英角ｺﾞｼｯｸUB" pitchFamily="49" charset="-128"/>
                <a:ea typeface="HG創英角ｺﾞｼｯｸUB" pitchFamily="49" charset="-128"/>
              </a:rPr>
              <a:t>出典：全国地球温暖化防止活動推進センターウェブサイト（</a:t>
            </a:r>
            <a:r>
              <a:rPr lang="en-US" altLang="ja-JP" sz="1400" dirty="0">
                <a:latin typeface="HG創英角ｺﾞｼｯｸUB" pitchFamily="49" charset="-128"/>
                <a:ea typeface="HG創英角ｺﾞｼｯｸUB" pitchFamily="49" charset="-128"/>
              </a:rPr>
              <a:t>http://www.jccca.org/</a:t>
            </a:r>
            <a:r>
              <a:rPr lang="ja-JP" altLang="en-US" sz="1400" dirty="0">
                <a:latin typeface="HG創英角ｺﾞｼｯｸUB" pitchFamily="49" charset="-128"/>
                <a:ea typeface="HG創英角ｺﾞｼｯｸUB" pitchFamily="49" charset="-128"/>
              </a:rPr>
              <a:t>）より</a:t>
            </a:r>
          </a:p>
        </p:txBody>
      </p:sp>
      <p:pic>
        <p:nvPicPr>
          <p:cNvPr id="16" name="Picture 9" descr="C:\Users\honda\Desktop\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128870"/>
            <a:ext cx="433387" cy="45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243175" y="6224588"/>
            <a:ext cx="1905000" cy="457200"/>
          </a:xfrm>
        </p:spPr>
        <p:txBody>
          <a:bodyPr/>
          <a:lstStyle/>
          <a:p>
            <a:pPr>
              <a:defRPr/>
            </a:pPr>
            <a:fld id="{6559AB1A-5E96-4592-B88F-A2F1CDD59FA9}" type="slidenum">
              <a:rPr lang="en-US" altLang="ja-JP" smtClean="0"/>
              <a:pPr>
                <a:defRPr/>
              </a:pPr>
              <a:t>4</a:t>
            </a:fld>
            <a:endParaRPr lang="en-US" altLang="ja-JP" dirty="0"/>
          </a:p>
        </p:txBody>
      </p:sp>
      <p:sp>
        <p:nvSpPr>
          <p:cNvPr id="5122" name="Rectangle 1037"/>
          <p:cNvSpPr>
            <a:spLocks noGrp="1" noChangeArrowheads="1"/>
          </p:cNvSpPr>
          <p:nvPr>
            <p:ph type="title" idx="4294967295"/>
          </p:nvPr>
        </p:nvSpPr>
        <p:spPr>
          <a:xfrm>
            <a:off x="0" y="-100013"/>
            <a:ext cx="7772400" cy="836613"/>
          </a:xfrm>
        </p:spPr>
        <p:txBody>
          <a:bodyPr/>
          <a:lstStyle/>
          <a:p>
            <a:pPr algn="l" eaLnBrk="1" hangingPunct="1"/>
            <a:r>
              <a:rPr lang="ja-JP" altLang="en-US" sz="3600" dirty="0">
                <a:solidFill>
                  <a:srgbClr val="333333"/>
                </a:solidFill>
                <a:latin typeface="HG創英角ｺﾞｼｯｸUB" pitchFamily="49" charset="-128"/>
                <a:ea typeface="HG創英角ｺﾞｼｯｸUB" pitchFamily="49" charset="-128"/>
              </a:rPr>
              <a:t>世界の</a:t>
            </a:r>
            <a:r>
              <a:rPr lang="en-US" altLang="ja-JP" sz="3600" dirty="0">
                <a:solidFill>
                  <a:srgbClr val="333333"/>
                </a:solidFill>
                <a:latin typeface="HG創英角ｺﾞｼｯｸUB" pitchFamily="49" charset="-128"/>
                <a:ea typeface="HG創英角ｺﾞｼｯｸUB" pitchFamily="49" charset="-128"/>
              </a:rPr>
              <a:t>CO</a:t>
            </a:r>
            <a:r>
              <a:rPr lang="en-US" altLang="ja-JP" sz="3600" baseline="-25000" dirty="0">
                <a:solidFill>
                  <a:srgbClr val="333333"/>
                </a:solidFill>
                <a:latin typeface="HG創英角ｺﾞｼｯｸUB" pitchFamily="49" charset="-128"/>
                <a:ea typeface="HG創英角ｺﾞｼｯｸUB" pitchFamily="49" charset="-128"/>
              </a:rPr>
              <a:t>2</a:t>
            </a:r>
            <a:r>
              <a:rPr lang="ja-JP" altLang="en-US" sz="3600" dirty="0">
                <a:solidFill>
                  <a:srgbClr val="333333"/>
                </a:solidFill>
                <a:latin typeface="HG創英角ｺﾞｼｯｸUB" pitchFamily="49" charset="-128"/>
                <a:ea typeface="HG創英角ｺﾞｼｯｸUB" pitchFamily="49" charset="-128"/>
              </a:rPr>
              <a:t>濃度の推移</a:t>
            </a:r>
          </a:p>
        </p:txBody>
      </p:sp>
      <p:pic>
        <p:nvPicPr>
          <p:cNvPr id="512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2"/>
          <p:cNvSpPr txBox="1">
            <a:spLocks noChangeArrowheads="1"/>
          </p:cNvSpPr>
          <p:nvPr/>
        </p:nvSpPr>
        <p:spPr bwMode="auto">
          <a:xfrm>
            <a:off x="3924300" y="6453188"/>
            <a:ext cx="5219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r">
              <a:spcBef>
                <a:spcPct val="50000"/>
              </a:spcBef>
            </a:pPr>
            <a:r>
              <a:rPr lang="ja-JP" altLang="en-US" sz="1600" dirty="0">
                <a:latin typeface="HG創英角ｺﾞｼｯｸUB" pitchFamily="49" charset="-128"/>
                <a:ea typeface="HG創英角ｺﾞｼｯｸUB" pitchFamily="49" charset="-128"/>
              </a:rPr>
              <a:t>出典：</a:t>
            </a:r>
            <a:r>
              <a:rPr lang="en-US" altLang="ja-JP" sz="1600" dirty="0">
                <a:latin typeface="HG創英角ｺﾞｼｯｸUB" pitchFamily="49" charset="-128"/>
                <a:ea typeface="HG創英角ｺﾞｼｯｸUB" pitchFamily="49" charset="-128"/>
              </a:rPr>
              <a:t>IPCC</a:t>
            </a:r>
            <a:r>
              <a:rPr lang="ja-JP" altLang="en-US" sz="1600" dirty="0">
                <a:latin typeface="HG創英角ｺﾞｼｯｸUB" pitchFamily="49" charset="-128"/>
                <a:ea typeface="HG創英角ｺﾞｼｯｸUB" pitchFamily="49" charset="-128"/>
              </a:rPr>
              <a:t>第</a:t>
            </a:r>
            <a:r>
              <a:rPr lang="en-US" altLang="ja-JP" sz="1600" dirty="0">
                <a:latin typeface="HG創英角ｺﾞｼｯｸUB" pitchFamily="49" charset="-128"/>
                <a:ea typeface="HG創英角ｺﾞｼｯｸUB" pitchFamily="49" charset="-128"/>
              </a:rPr>
              <a:t>4</a:t>
            </a:r>
            <a:r>
              <a:rPr lang="ja-JP" altLang="en-US" sz="1600" dirty="0">
                <a:latin typeface="HG創英角ｺﾞｼｯｸUB" pitchFamily="49" charset="-128"/>
                <a:ea typeface="HG創英角ｺﾞｼｯｸUB" pitchFamily="49" charset="-128"/>
              </a:rPr>
              <a:t>次報告書、</a:t>
            </a:r>
            <a:r>
              <a:rPr lang="en-US" altLang="ja-JP" sz="1600" dirty="0">
                <a:latin typeface="HG創英角ｺﾞｼｯｸUB" pitchFamily="49" charset="-128"/>
                <a:ea typeface="HG創英角ｺﾞｼｯｸUB" pitchFamily="49" charset="-128"/>
              </a:rPr>
              <a:t>IPCC</a:t>
            </a:r>
            <a:r>
              <a:rPr lang="ja-JP" altLang="en-US" sz="1600" dirty="0">
                <a:latin typeface="HG創英角ｺﾞｼｯｸUB" pitchFamily="49" charset="-128"/>
                <a:ea typeface="HG創英角ｺﾞｼｯｸUB" pitchFamily="49" charset="-128"/>
              </a:rPr>
              <a:t>第</a:t>
            </a:r>
            <a:r>
              <a:rPr lang="en-US" altLang="ja-JP" sz="1600" dirty="0">
                <a:latin typeface="HG創英角ｺﾞｼｯｸUB" pitchFamily="49" charset="-128"/>
                <a:ea typeface="HG創英角ｺﾞｼｯｸUB" pitchFamily="49" charset="-128"/>
              </a:rPr>
              <a:t>5</a:t>
            </a:r>
            <a:r>
              <a:rPr lang="ja-JP" altLang="en-US" sz="1600" dirty="0">
                <a:latin typeface="HG創英角ｺﾞｼｯｸUB" pitchFamily="49" charset="-128"/>
                <a:ea typeface="HG創英角ｺﾞｼｯｸUB" pitchFamily="49" charset="-128"/>
              </a:rPr>
              <a:t>次報告書</a:t>
            </a:r>
          </a:p>
        </p:txBody>
      </p:sp>
      <p:sp>
        <p:nvSpPr>
          <p:cNvPr id="5125" name="Oval 6"/>
          <p:cNvSpPr>
            <a:spLocks noChangeArrowheads="1"/>
          </p:cNvSpPr>
          <p:nvPr/>
        </p:nvSpPr>
        <p:spPr bwMode="auto">
          <a:xfrm>
            <a:off x="4716016" y="1269901"/>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6" name="Text Box 7"/>
          <p:cNvSpPr txBox="1">
            <a:spLocks noChangeArrowheads="1"/>
          </p:cNvSpPr>
          <p:nvPr/>
        </p:nvSpPr>
        <p:spPr bwMode="auto">
          <a:xfrm>
            <a:off x="1907704" y="867836"/>
            <a:ext cx="27801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en-US" altLang="ja-JP" sz="2600" dirty="0">
                <a:solidFill>
                  <a:srgbClr val="FF3300"/>
                </a:solidFill>
                <a:latin typeface="HG創英角ｺﾞｼｯｸUB" pitchFamily="49" charset="-128"/>
                <a:ea typeface="HG創英角ｺﾞｼｯｸUB" pitchFamily="49" charset="-128"/>
              </a:rPr>
              <a:t>2014</a:t>
            </a:r>
            <a:r>
              <a:rPr lang="ja-JP" altLang="en-US" sz="2600" dirty="0">
                <a:solidFill>
                  <a:srgbClr val="FF3300"/>
                </a:solidFill>
                <a:latin typeface="HG創英角ｺﾞｼｯｸUB" pitchFamily="49" charset="-128"/>
                <a:ea typeface="HG創英角ｺﾞｼｯｸUB" pitchFamily="49" charset="-128"/>
              </a:rPr>
              <a:t>年は</a:t>
            </a:r>
            <a:r>
              <a:rPr lang="en-US" altLang="ja-JP" sz="2600" dirty="0">
                <a:solidFill>
                  <a:srgbClr val="FF3300"/>
                </a:solidFill>
                <a:latin typeface="HG創英角ｺﾞｼｯｸUB" pitchFamily="49" charset="-128"/>
                <a:ea typeface="HG創英角ｺﾞｼｯｸUB" pitchFamily="49" charset="-128"/>
              </a:rPr>
              <a:t>400ppm</a:t>
            </a:r>
            <a:endParaRPr lang="ja-JP" altLang="en-US" sz="2600" dirty="0">
              <a:solidFill>
                <a:srgbClr val="FF3300"/>
              </a:solidFill>
              <a:latin typeface="HG創英角ｺﾞｼｯｸUB" pitchFamily="49" charset="-128"/>
              <a:ea typeface="HG創英角ｺﾞｼｯｸUB" pitchFamily="49" charset="-128"/>
            </a:endParaRPr>
          </a:p>
        </p:txBody>
      </p:sp>
      <p:sp>
        <p:nvSpPr>
          <p:cNvPr id="5127" name="Line 8"/>
          <p:cNvSpPr>
            <a:spLocks noChangeShapeType="1"/>
          </p:cNvSpPr>
          <p:nvPr/>
        </p:nvSpPr>
        <p:spPr bwMode="auto">
          <a:xfrm>
            <a:off x="4563914" y="1188145"/>
            <a:ext cx="207963" cy="8175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9" name="Picture 9" descr="C:\Users\honda\Deskto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802" y="875968"/>
            <a:ext cx="451537" cy="4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1498" y="0"/>
            <a:ext cx="7690716" cy="476250"/>
          </a:xfrm>
        </p:spPr>
        <p:txBody>
          <a:bodyPr/>
          <a:lstStyle/>
          <a:p>
            <a:pPr algn="l"/>
            <a:r>
              <a:rPr lang="ja-JP" altLang="en-US" sz="3600" dirty="0">
                <a:solidFill>
                  <a:srgbClr val="333333"/>
                </a:solidFill>
                <a:ea typeface="HG創英角ｺﾞｼｯｸUB" pitchFamily="49" charset="-128"/>
              </a:rPr>
              <a:t>世界の海面水位の上昇と今後の予測</a:t>
            </a:r>
          </a:p>
        </p:txBody>
      </p:sp>
      <p:sp>
        <p:nvSpPr>
          <p:cNvPr id="2" name="スライド番号プレースホルダー 1"/>
          <p:cNvSpPr>
            <a:spLocks noGrp="1"/>
          </p:cNvSpPr>
          <p:nvPr>
            <p:ph type="sldNum" sz="quarter" idx="12"/>
          </p:nvPr>
        </p:nvSpPr>
        <p:spPr>
          <a:xfrm>
            <a:off x="7121525" y="6356153"/>
            <a:ext cx="1905000" cy="457200"/>
          </a:xfrm>
        </p:spPr>
        <p:txBody>
          <a:bodyPr/>
          <a:lstStyle/>
          <a:p>
            <a:pPr>
              <a:defRPr/>
            </a:pPr>
            <a:fld id="{095D7B97-5308-4997-8CC4-7A0D9942A796}" type="slidenum">
              <a:rPr lang="en-US" altLang="ja-JP" smtClean="0"/>
              <a:pPr>
                <a:defRPr/>
              </a:pPr>
              <a:t>5</a:t>
            </a:fld>
            <a:endParaRPr lang="en-US" altLang="ja-JP"/>
          </a:p>
        </p:txBody>
      </p:sp>
      <p:sp>
        <p:nvSpPr>
          <p:cNvPr id="6147" name="Text Box 41"/>
          <p:cNvSpPr txBox="1">
            <a:spLocks noChangeArrowheads="1"/>
          </p:cNvSpPr>
          <p:nvPr/>
        </p:nvSpPr>
        <p:spPr bwMode="auto">
          <a:xfrm>
            <a:off x="1403648" y="6469063"/>
            <a:ext cx="77070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1400" dirty="0">
                <a:latin typeface="HG創英角ｺﾞｼｯｸUB" pitchFamily="49" charset="-128"/>
                <a:ea typeface="HG創英角ｺﾞｼｯｸUB" pitchFamily="49" charset="-128"/>
              </a:rPr>
              <a:t>出典：全国地球温暖化防止活動推進センターウェブサイト（</a:t>
            </a:r>
            <a:r>
              <a:rPr lang="en-US" altLang="ja-JP" sz="1400" dirty="0">
                <a:latin typeface="HG創英角ｺﾞｼｯｸUB" pitchFamily="49" charset="-128"/>
                <a:ea typeface="HG創英角ｺﾞｼｯｸUB" pitchFamily="49" charset="-128"/>
              </a:rPr>
              <a:t>http://www.jccca.org/</a:t>
            </a:r>
            <a:r>
              <a:rPr lang="ja-JP" altLang="en-US" sz="1400" dirty="0">
                <a:latin typeface="HG創英角ｺﾞｼｯｸUB" pitchFamily="49" charset="-128"/>
                <a:ea typeface="HG創英角ｺﾞｼｯｸUB" pitchFamily="49" charset="-128"/>
              </a:rPr>
              <a:t>）より</a:t>
            </a:r>
          </a:p>
        </p:txBody>
      </p:sp>
      <p:sp>
        <p:nvSpPr>
          <p:cNvPr id="6148" name="Rectangle 9"/>
          <p:cNvSpPr>
            <a:spLocks noChangeArrowheads="1"/>
          </p:cNvSpPr>
          <p:nvPr/>
        </p:nvSpPr>
        <p:spPr bwMode="auto">
          <a:xfrm>
            <a:off x="4932363" y="5661025"/>
            <a:ext cx="3324225" cy="6778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70000"/>
              </a:lnSpc>
              <a:spcBef>
                <a:spcPct val="50000"/>
              </a:spcBef>
            </a:pPr>
            <a:r>
              <a:rPr lang="ja-JP" altLang="en-US" sz="2000" dirty="0">
                <a:latin typeface="HG創英角ｺﾞｼｯｸUB" pitchFamily="49" charset="-128"/>
                <a:ea typeface="HG創英角ｺﾞｼｯｸUB" pitchFamily="49" charset="-128"/>
              </a:rPr>
              <a:t>自然災害増大、食糧危機</a:t>
            </a:r>
            <a:endParaRPr lang="en-US" altLang="ja-JP" sz="2000" dirty="0">
              <a:latin typeface="HG創英角ｺﾞｼｯｸUB" pitchFamily="49" charset="-128"/>
              <a:ea typeface="HG創英角ｺﾞｼｯｸUB" pitchFamily="49" charset="-128"/>
            </a:endParaRPr>
          </a:p>
          <a:p>
            <a:pPr>
              <a:lnSpc>
                <a:spcPct val="70000"/>
              </a:lnSpc>
              <a:spcBef>
                <a:spcPct val="50000"/>
              </a:spcBef>
            </a:pPr>
            <a:r>
              <a:rPr lang="ja-JP" altLang="en-US" sz="2000" dirty="0">
                <a:latin typeface="HG創英角ｺﾞｼｯｸUB" pitchFamily="49" charset="-128"/>
                <a:ea typeface="HG創英角ｺﾞｼｯｸUB" pitchFamily="49" charset="-128"/>
              </a:rPr>
              <a:t>飲料水不足、健康被害</a:t>
            </a:r>
          </a:p>
        </p:txBody>
      </p:sp>
      <p:pic>
        <p:nvPicPr>
          <p:cNvPr id="6149" name="Picture 15" descr="N:\07 環境部\02 環境政策部会、環境企画専門部会、温暖化対策部会\2.温暖化対策部会\省燃費運転研修会\2014年度\CO2表\wg1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1435100"/>
            <a:ext cx="4176712" cy="41767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16" descr="N:\07 環境部\02 環境政策部会、環境企画専門部会、温暖化対策部会\2.温暖化対策部会\省燃費運転研修会\2014年度\CO2表\wg1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435100"/>
            <a:ext cx="4175125" cy="41767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55625" y="600075"/>
            <a:ext cx="3384550" cy="831850"/>
          </a:xfrm>
          <a:prstGeom prst="rect">
            <a:avLst/>
          </a:prstGeom>
          <a:noFill/>
        </p:spPr>
        <p:txBody>
          <a:bodyPr>
            <a:spAutoFit/>
          </a:bodyPr>
          <a:lstStyle/>
          <a:p>
            <a:pPr algn="ctr">
              <a:defRPr/>
            </a:pPr>
            <a:r>
              <a:rPr lang="ja-JP" altLang="en-US" sz="2400" dirty="0">
                <a:solidFill>
                  <a:srgbClr val="FF0000"/>
                </a:solidFill>
                <a:latin typeface="HGP創英角ｺﾞｼｯｸUB" pitchFamily="50" charset="-128"/>
                <a:ea typeface="HGP創英角ｺﾞｼｯｸUB" pitchFamily="50" charset="-128"/>
              </a:rPr>
              <a:t>直近約</a:t>
            </a:r>
            <a:r>
              <a:rPr lang="en-US" altLang="ja-JP" sz="2400" dirty="0">
                <a:solidFill>
                  <a:srgbClr val="FF0000"/>
                </a:solidFill>
                <a:latin typeface="HGP創英角ｺﾞｼｯｸUB" pitchFamily="50" charset="-128"/>
                <a:ea typeface="HGP創英角ｺﾞｼｯｸUB" pitchFamily="50" charset="-128"/>
              </a:rPr>
              <a:t>100</a:t>
            </a:r>
            <a:r>
              <a:rPr lang="ja-JP" altLang="en-US" sz="2400" dirty="0">
                <a:solidFill>
                  <a:srgbClr val="FF0000"/>
                </a:solidFill>
                <a:latin typeface="HGP創英角ｺﾞｼｯｸUB" pitchFamily="50" charset="-128"/>
                <a:ea typeface="HGP創英角ｺﾞｼｯｸUB" pitchFamily="50" charset="-128"/>
              </a:rPr>
              <a:t>年</a:t>
            </a:r>
            <a:endParaRPr lang="en-US" altLang="ja-JP" sz="2400" dirty="0">
              <a:solidFill>
                <a:srgbClr val="FF0000"/>
              </a:solidFill>
              <a:latin typeface="HGP創英角ｺﾞｼｯｸUB" pitchFamily="50" charset="-128"/>
              <a:ea typeface="HGP創英角ｺﾞｼｯｸUB" pitchFamily="50" charset="-128"/>
            </a:endParaRPr>
          </a:p>
          <a:p>
            <a:pPr algn="ctr">
              <a:defRPr/>
            </a:pPr>
            <a:r>
              <a:rPr lang="ja-JP" altLang="en-US" sz="2400" dirty="0">
                <a:solidFill>
                  <a:srgbClr val="FF0000"/>
                </a:solidFill>
                <a:latin typeface="HGP創英角ｺﾞｼｯｸUB" pitchFamily="50" charset="-128"/>
                <a:ea typeface="HGP創英角ｺﾞｼｯｸUB" pitchFamily="50" charset="-128"/>
              </a:rPr>
              <a:t>（</a:t>
            </a:r>
            <a:r>
              <a:rPr lang="en-US" altLang="ja-JP" sz="2400" dirty="0">
                <a:solidFill>
                  <a:srgbClr val="FF0000"/>
                </a:solidFill>
                <a:latin typeface="HGP創英角ｺﾞｼｯｸUB" pitchFamily="50" charset="-128"/>
                <a:ea typeface="HGP創英角ｺﾞｼｯｸUB" pitchFamily="50" charset="-128"/>
              </a:rPr>
              <a:t>1900</a:t>
            </a:r>
            <a:r>
              <a:rPr lang="ja-JP" altLang="en-US" sz="2400" dirty="0">
                <a:solidFill>
                  <a:srgbClr val="FF0000"/>
                </a:solidFill>
                <a:latin typeface="HGP創英角ｺﾞｼｯｸUB" pitchFamily="50" charset="-128"/>
                <a:ea typeface="HGP創英角ｺﾞｼｯｸUB" pitchFamily="50" charset="-128"/>
              </a:rPr>
              <a:t>～</a:t>
            </a:r>
            <a:r>
              <a:rPr lang="en-US" altLang="ja-JP" sz="2400" dirty="0">
                <a:solidFill>
                  <a:srgbClr val="FF0000"/>
                </a:solidFill>
                <a:latin typeface="HGP創英角ｺﾞｼｯｸUB" pitchFamily="50" charset="-128"/>
                <a:ea typeface="HGP創英角ｺﾞｼｯｸUB" pitchFamily="50" charset="-128"/>
              </a:rPr>
              <a:t>2010</a:t>
            </a:r>
            <a:r>
              <a:rPr lang="ja-JP" altLang="en-US" sz="2400" dirty="0">
                <a:solidFill>
                  <a:srgbClr val="FF0000"/>
                </a:solidFill>
                <a:latin typeface="HGP創英角ｺﾞｼｯｸUB" pitchFamily="50" charset="-128"/>
                <a:ea typeface="HGP創英角ｺﾞｼｯｸUB" pitchFamily="50" charset="-128"/>
              </a:rPr>
              <a:t>年）</a:t>
            </a:r>
          </a:p>
        </p:txBody>
      </p:sp>
      <p:sp>
        <p:nvSpPr>
          <p:cNvPr id="18" name="テキスト ボックス 17"/>
          <p:cNvSpPr txBox="1"/>
          <p:nvPr/>
        </p:nvSpPr>
        <p:spPr>
          <a:xfrm>
            <a:off x="4979988" y="587375"/>
            <a:ext cx="3384550" cy="831850"/>
          </a:xfrm>
          <a:prstGeom prst="rect">
            <a:avLst/>
          </a:prstGeom>
          <a:noFill/>
        </p:spPr>
        <p:txBody>
          <a:bodyPr>
            <a:spAutoFit/>
          </a:bodyPr>
          <a:lstStyle/>
          <a:p>
            <a:pPr algn="ctr">
              <a:defRPr/>
            </a:pPr>
            <a:r>
              <a:rPr lang="ja-JP" altLang="en-US" sz="2400" dirty="0">
                <a:solidFill>
                  <a:srgbClr val="FF0000"/>
                </a:solidFill>
                <a:latin typeface="HGP創英角ｺﾞｼｯｸUB" pitchFamily="50" charset="-128"/>
                <a:ea typeface="HGP創英角ｺﾞｼｯｸUB" pitchFamily="50" charset="-128"/>
              </a:rPr>
              <a:t>今後約</a:t>
            </a:r>
            <a:r>
              <a:rPr lang="en-US" altLang="ja-JP" sz="2400" dirty="0">
                <a:solidFill>
                  <a:srgbClr val="FF0000"/>
                </a:solidFill>
                <a:latin typeface="HGP創英角ｺﾞｼｯｸUB" pitchFamily="50" charset="-128"/>
                <a:ea typeface="HGP創英角ｺﾞｼｯｸUB" pitchFamily="50" charset="-128"/>
              </a:rPr>
              <a:t>100</a:t>
            </a:r>
            <a:r>
              <a:rPr lang="ja-JP" altLang="en-US" sz="2400" dirty="0">
                <a:solidFill>
                  <a:srgbClr val="FF0000"/>
                </a:solidFill>
                <a:latin typeface="HGP創英角ｺﾞｼｯｸUB" pitchFamily="50" charset="-128"/>
                <a:ea typeface="HGP創英角ｺﾞｼｯｸUB" pitchFamily="50" charset="-128"/>
              </a:rPr>
              <a:t>年</a:t>
            </a:r>
            <a:endParaRPr lang="en-US" altLang="ja-JP" sz="2400" dirty="0">
              <a:solidFill>
                <a:srgbClr val="FF0000"/>
              </a:solidFill>
              <a:latin typeface="HGP創英角ｺﾞｼｯｸUB" pitchFamily="50" charset="-128"/>
              <a:ea typeface="HGP創英角ｺﾞｼｯｸUB" pitchFamily="50" charset="-128"/>
            </a:endParaRPr>
          </a:p>
          <a:p>
            <a:pPr algn="ctr">
              <a:defRPr/>
            </a:pPr>
            <a:r>
              <a:rPr lang="ja-JP" altLang="en-US" sz="2400" dirty="0">
                <a:solidFill>
                  <a:srgbClr val="FF0000"/>
                </a:solidFill>
                <a:latin typeface="HGP創英角ｺﾞｼｯｸUB" pitchFamily="50" charset="-128"/>
                <a:ea typeface="HGP創英角ｺﾞｼｯｸUB" pitchFamily="50" charset="-128"/>
              </a:rPr>
              <a:t>（</a:t>
            </a:r>
            <a:r>
              <a:rPr lang="en-US" altLang="ja-JP" sz="2400" dirty="0">
                <a:solidFill>
                  <a:srgbClr val="FF0000"/>
                </a:solidFill>
                <a:latin typeface="HGP創英角ｺﾞｼｯｸUB" pitchFamily="50" charset="-128"/>
                <a:ea typeface="HGP創英角ｺﾞｼｯｸUB" pitchFamily="50" charset="-128"/>
              </a:rPr>
              <a:t>2010</a:t>
            </a:r>
            <a:r>
              <a:rPr lang="ja-JP" altLang="en-US" sz="2400" dirty="0">
                <a:solidFill>
                  <a:srgbClr val="FF0000"/>
                </a:solidFill>
                <a:latin typeface="HGP創英角ｺﾞｼｯｸUB" pitchFamily="50" charset="-128"/>
                <a:ea typeface="HGP創英角ｺﾞｼｯｸUB" pitchFamily="50" charset="-128"/>
              </a:rPr>
              <a:t>～</a:t>
            </a:r>
            <a:r>
              <a:rPr lang="en-US" altLang="ja-JP" sz="2400" dirty="0">
                <a:solidFill>
                  <a:srgbClr val="FF0000"/>
                </a:solidFill>
                <a:latin typeface="HGP創英角ｺﾞｼｯｸUB" pitchFamily="50" charset="-128"/>
                <a:ea typeface="HGP創英角ｺﾞｼｯｸUB" pitchFamily="50" charset="-128"/>
              </a:rPr>
              <a:t>2100</a:t>
            </a:r>
            <a:r>
              <a:rPr lang="ja-JP" altLang="en-US" sz="2400" dirty="0">
                <a:solidFill>
                  <a:srgbClr val="FF0000"/>
                </a:solidFill>
                <a:latin typeface="HGP創英角ｺﾞｼｯｸUB" pitchFamily="50" charset="-128"/>
                <a:ea typeface="HGP創英角ｺﾞｼｯｸUB" pitchFamily="50" charset="-128"/>
              </a:rPr>
              <a:t>年）</a:t>
            </a:r>
          </a:p>
        </p:txBody>
      </p:sp>
      <p:sp>
        <p:nvSpPr>
          <p:cNvPr id="6154" name="円/楕円 18"/>
          <p:cNvSpPr>
            <a:spLocks noChangeArrowheads="1"/>
          </p:cNvSpPr>
          <p:nvPr/>
        </p:nvSpPr>
        <p:spPr bwMode="auto">
          <a:xfrm>
            <a:off x="2916238" y="1773238"/>
            <a:ext cx="1420812" cy="684212"/>
          </a:xfrm>
          <a:prstGeom prst="ellipse">
            <a:avLst/>
          </a:prstGeom>
          <a:solidFill>
            <a:srgbClr val="FF3300">
              <a:alpha val="10000"/>
            </a:srgbClr>
          </a:solidFill>
          <a:ln w="19050" algn="ctr">
            <a:solidFill>
              <a:srgbClr val="FF0000"/>
            </a:solidFill>
            <a:round/>
            <a:headEnd/>
            <a:tailEnd/>
          </a:ln>
        </p:spPr>
        <p:txBody>
          <a:bodyPr/>
          <a:lstStyle/>
          <a:p>
            <a:endParaRPr lang="ja-JP" altLang="en-US"/>
          </a:p>
        </p:txBody>
      </p:sp>
      <p:sp>
        <p:nvSpPr>
          <p:cNvPr id="6155" name="円/楕円 20"/>
          <p:cNvSpPr>
            <a:spLocks noChangeArrowheads="1"/>
          </p:cNvSpPr>
          <p:nvPr/>
        </p:nvSpPr>
        <p:spPr bwMode="auto">
          <a:xfrm>
            <a:off x="7121525" y="2060575"/>
            <a:ext cx="1689100" cy="936625"/>
          </a:xfrm>
          <a:prstGeom prst="ellipse">
            <a:avLst/>
          </a:prstGeom>
          <a:solidFill>
            <a:srgbClr val="FF3300">
              <a:alpha val="14902"/>
            </a:srgbClr>
          </a:solidFill>
          <a:ln w="19050" algn="ctr">
            <a:solidFill>
              <a:srgbClr val="FF0000"/>
            </a:solidFill>
            <a:round/>
            <a:headEnd/>
            <a:tailEnd/>
          </a:ln>
        </p:spPr>
        <p:txBody>
          <a:bodyPr/>
          <a:lstStyle/>
          <a:p>
            <a:endParaRPr lang="ja-JP" altLang="en-US"/>
          </a:p>
        </p:txBody>
      </p:sp>
      <p:sp>
        <p:nvSpPr>
          <p:cNvPr id="4" name="二等辺三角形 3"/>
          <p:cNvSpPr/>
          <p:nvPr/>
        </p:nvSpPr>
        <p:spPr bwMode="auto">
          <a:xfrm rot="5400000">
            <a:off x="4329026" y="795970"/>
            <a:ext cx="456108" cy="440060"/>
          </a:xfrm>
          <a:prstGeom prst="triangle">
            <a:avLst/>
          </a:prstGeom>
          <a:solidFill>
            <a:srgbClr val="FF33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latin typeface="Times New Roman" pitchFamily="18" charset="0"/>
              <a:ea typeface="ＭＳ Ｐゴシック" pitchFamily="50" charset="-128"/>
            </a:endParaRPr>
          </a:p>
        </p:txBody>
      </p:sp>
      <p:pic>
        <p:nvPicPr>
          <p:cNvPr id="13" name="Picture 9" descr="C:\Users\honda\Desktop\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773238"/>
            <a:ext cx="3857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b="53629"/>
          <a:stretch/>
        </p:blipFill>
        <p:spPr bwMode="auto">
          <a:xfrm>
            <a:off x="169987" y="1905368"/>
            <a:ext cx="8933606" cy="296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10"/>
          <p:cNvSpPr>
            <a:spLocks noGrp="1" noChangeArrowheads="1"/>
          </p:cNvSpPr>
          <p:nvPr>
            <p:ph type="title"/>
          </p:nvPr>
        </p:nvSpPr>
        <p:spPr>
          <a:xfrm>
            <a:off x="95387" y="151591"/>
            <a:ext cx="7772400" cy="692150"/>
          </a:xfrm>
        </p:spPr>
        <p:txBody>
          <a:bodyPr/>
          <a:lstStyle/>
          <a:p>
            <a:pPr algn="l" eaLnBrk="1" hangingPunct="1"/>
            <a:r>
              <a:rPr lang="ja-JP" altLang="en-US" sz="3600" dirty="0">
                <a:solidFill>
                  <a:srgbClr val="333333"/>
                </a:solidFill>
                <a:ea typeface="HG創英角ｺﾞｼｯｸUB" pitchFamily="49" charset="-128"/>
              </a:rPr>
              <a:t>気温上昇による影響</a:t>
            </a:r>
          </a:p>
        </p:txBody>
      </p:sp>
      <p:sp>
        <p:nvSpPr>
          <p:cNvPr id="2" name="スライド番号プレースホルダー 1"/>
          <p:cNvSpPr>
            <a:spLocks noGrp="1"/>
          </p:cNvSpPr>
          <p:nvPr>
            <p:ph type="sldNum" sz="quarter" idx="12"/>
          </p:nvPr>
        </p:nvSpPr>
        <p:spPr/>
        <p:txBody>
          <a:bodyPr/>
          <a:lstStyle/>
          <a:p>
            <a:pPr>
              <a:defRPr/>
            </a:pPr>
            <a:fld id="{095D7B97-5308-4997-8CC4-7A0D9942A796}" type="slidenum">
              <a:rPr lang="en-US" altLang="ja-JP" smtClean="0"/>
              <a:pPr>
                <a:defRPr/>
              </a:pPr>
              <a:t>6</a:t>
            </a:fld>
            <a:endParaRPr lang="en-US" altLang="ja-JP"/>
          </a:p>
        </p:txBody>
      </p:sp>
      <p:sp>
        <p:nvSpPr>
          <p:cNvPr id="3" name="雲形吹き出し 2"/>
          <p:cNvSpPr/>
          <p:nvPr/>
        </p:nvSpPr>
        <p:spPr bwMode="auto">
          <a:xfrm>
            <a:off x="539750" y="4992688"/>
            <a:ext cx="2160588" cy="1079500"/>
          </a:xfrm>
          <a:prstGeom prst="cloudCallout">
            <a:avLst>
              <a:gd name="adj1" fmla="val -17634"/>
              <a:gd name="adj2" fmla="val -85158"/>
            </a:avLst>
          </a:prstGeom>
          <a:solidFill>
            <a:srgbClr val="FF9999"/>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ja-JP" altLang="en-US" sz="1800" dirty="0">
                <a:solidFill>
                  <a:schemeClr val="tx1"/>
                </a:solidFill>
                <a:ea typeface="ＤＨＰ特太ゴシック体" pitchFamily="2" charset="-128"/>
              </a:rPr>
              <a:t>サンゴの</a:t>
            </a:r>
            <a:endParaRPr lang="en-US" altLang="ja-JP" sz="1800" dirty="0">
              <a:solidFill>
                <a:schemeClr val="tx1"/>
              </a:solidFill>
              <a:ea typeface="ＤＨＰ特太ゴシック体" pitchFamily="2" charset="-128"/>
            </a:endParaRPr>
          </a:p>
          <a:p>
            <a:pPr>
              <a:defRPr/>
            </a:pPr>
            <a:r>
              <a:rPr lang="ja-JP" altLang="en-US" sz="1800" dirty="0">
                <a:solidFill>
                  <a:schemeClr val="tx1"/>
                </a:solidFill>
                <a:ea typeface="ＤＨＰ特太ゴシック体" pitchFamily="2" charset="-128"/>
              </a:rPr>
              <a:t>白化現象</a:t>
            </a:r>
          </a:p>
        </p:txBody>
      </p:sp>
      <p:sp>
        <p:nvSpPr>
          <p:cNvPr id="9" name="雲形吹き出し 8"/>
          <p:cNvSpPr/>
          <p:nvPr/>
        </p:nvSpPr>
        <p:spPr bwMode="auto">
          <a:xfrm>
            <a:off x="6083300" y="1125538"/>
            <a:ext cx="2808288" cy="790575"/>
          </a:xfrm>
          <a:prstGeom prst="cloudCallout">
            <a:avLst>
              <a:gd name="adj1" fmla="val -14378"/>
              <a:gd name="adj2" fmla="val 72345"/>
            </a:avLst>
          </a:prstGeom>
          <a:solidFill>
            <a:srgbClr val="FF9999"/>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ja-JP" altLang="en-US" sz="1800" dirty="0">
                <a:solidFill>
                  <a:schemeClr val="tx1"/>
                </a:solidFill>
                <a:ea typeface="ＤＨＰ特太ゴシック体" pitchFamily="2" charset="-128"/>
              </a:rPr>
              <a:t>異常気象の増加</a:t>
            </a:r>
          </a:p>
        </p:txBody>
      </p:sp>
      <p:sp>
        <p:nvSpPr>
          <p:cNvPr id="10" name="雲形吹き出し 9"/>
          <p:cNvSpPr/>
          <p:nvPr/>
        </p:nvSpPr>
        <p:spPr bwMode="auto">
          <a:xfrm>
            <a:off x="3644900" y="5127625"/>
            <a:ext cx="2808288" cy="1081088"/>
          </a:xfrm>
          <a:prstGeom prst="cloudCallout">
            <a:avLst>
              <a:gd name="adj1" fmla="val -37852"/>
              <a:gd name="adj2" fmla="val -82204"/>
            </a:avLst>
          </a:prstGeom>
          <a:solidFill>
            <a:srgbClr val="FF9999"/>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ja-JP" altLang="en-US" sz="1800" dirty="0">
                <a:solidFill>
                  <a:schemeClr val="tx1"/>
                </a:solidFill>
                <a:ea typeface="ＤＨＰ特太ゴシック体" pitchFamily="2" charset="-128"/>
              </a:rPr>
              <a:t>動植物の</a:t>
            </a:r>
            <a:endParaRPr lang="en-US" altLang="ja-JP" sz="1800" dirty="0">
              <a:solidFill>
                <a:schemeClr val="tx1"/>
              </a:solidFill>
              <a:ea typeface="ＤＨＰ特太ゴシック体" pitchFamily="2" charset="-128"/>
            </a:endParaRPr>
          </a:p>
          <a:p>
            <a:pPr>
              <a:defRPr/>
            </a:pPr>
            <a:r>
              <a:rPr lang="ja-JP" altLang="en-US" sz="1800" dirty="0">
                <a:solidFill>
                  <a:schemeClr val="tx1"/>
                </a:solidFill>
                <a:ea typeface="ＤＨＰ特太ゴシック体" pitchFamily="2" charset="-128"/>
              </a:rPr>
              <a:t>生息域の変化</a:t>
            </a:r>
          </a:p>
        </p:txBody>
      </p:sp>
    </p:spTree>
    <p:extLst>
      <p:ext uri="{BB962C8B-B14F-4D97-AF65-F5344CB8AC3E}">
        <p14:creationId xmlns:p14="http://schemas.microsoft.com/office/powerpoint/2010/main" val="1615626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
          <p:cNvSpPr>
            <a:spLocks noChangeAspect="1" noChangeArrowheads="1" noTextEdit="1"/>
          </p:cNvSpPr>
          <p:nvPr/>
        </p:nvSpPr>
        <p:spPr bwMode="auto">
          <a:xfrm>
            <a:off x="0" y="692150"/>
            <a:ext cx="8686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95" name="Rectangle 5"/>
          <p:cNvSpPr>
            <a:spLocks noChangeArrowheads="1"/>
          </p:cNvSpPr>
          <p:nvPr/>
        </p:nvSpPr>
        <p:spPr bwMode="auto">
          <a:xfrm>
            <a:off x="835025" y="1406525"/>
            <a:ext cx="7880350" cy="912813"/>
          </a:xfrm>
          <a:prstGeom prst="rect">
            <a:avLst/>
          </a:prstGeom>
          <a:solidFill>
            <a:srgbClr val="CCFFFF"/>
          </a:solidFill>
          <a:ln w="9525">
            <a:solidFill>
              <a:schemeClr val="tx1"/>
            </a:solidFill>
            <a:miter lim="800000"/>
            <a:headEnd/>
            <a:tailEnd/>
          </a:ln>
        </p:spPr>
        <p:txBody>
          <a:bodyPr/>
          <a:lstStyle/>
          <a:p>
            <a:endParaRPr lang="ja-JP" altLang="en-US"/>
          </a:p>
        </p:txBody>
      </p:sp>
      <p:sp>
        <p:nvSpPr>
          <p:cNvPr id="8196" name="Rectangle 6"/>
          <p:cNvSpPr>
            <a:spLocks noChangeArrowheads="1"/>
          </p:cNvSpPr>
          <p:nvPr/>
        </p:nvSpPr>
        <p:spPr bwMode="auto">
          <a:xfrm>
            <a:off x="835025" y="2316163"/>
            <a:ext cx="7880350" cy="912812"/>
          </a:xfrm>
          <a:prstGeom prst="rect">
            <a:avLst/>
          </a:prstGeom>
          <a:solidFill>
            <a:srgbClr val="CCFFCC"/>
          </a:solidFill>
          <a:ln w="9525">
            <a:solidFill>
              <a:schemeClr val="tx1"/>
            </a:solidFill>
            <a:miter lim="800000"/>
            <a:headEnd/>
            <a:tailEnd/>
          </a:ln>
        </p:spPr>
        <p:txBody>
          <a:bodyPr/>
          <a:lstStyle/>
          <a:p>
            <a:endParaRPr lang="ja-JP" altLang="en-US"/>
          </a:p>
        </p:txBody>
      </p:sp>
      <p:sp>
        <p:nvSpPr>
          <p:cNvPr id="8197" name="Rectangle 7"/>
          <p:cNvSpPr>
            <a:spLocks noChangeArrowheads="1"/>
          </p:cNvSpPr>
          <p:nvPr/>
        </p:nvSpPr>
        <p:spPr bwMode="auto">
          <a:xfrm>
            <a:off x="835025" y="3225800"/>
            <a:ext cx="7880350" cy="914400"/>
          </a:xfrm>
          <a:prstGeom prst="rect">
            <a:avLst/>
          </a:prstGeom>
          <a:solidFill>
            <a:srgbClr val="FFFF99"/>
          </a:solidFill>
          <a:ln w="9525">
            <a:solidFill>
              <a:schemeClr val="tx1"/>
            </a:solidFill>
            <a:miter lim="800000"/>
            <a:headEnd/>
            <a:tailEnd/>
          </a:ln>
        </p:spPr>
        <p:txBody>
          <a:bodyPr/>
          <a:lstStyle/>
          <a:p>
            <a:endParaRPr lang="ja-JP" altLang="en-US"/>
          </a:p>
        </p:txBody>
      </p:sp>
      <p:sp>
        <p:nvSpPr>
          <p:cNvPr id="8198" name="Rectangle 8"/>
          <p:cNvSpPr>
            <a:spLocks noChangeArrowheads="1"/>
          </p:cNvSpPr>
          <p:nvPr/>
        </p:nvSpPr>
        <p:spPr bwMode="auto">
          <a:xfrm>
            <a:off x="835025" y="4137025"/>
            <a:ext cx="7880350" cy="912813"/>
          </a:xfrm>
          <a:prstGeom prst="rect">
            <a:avLst/>
          </a:prstGeom>
          <a:solidFill>
            <a:srgbClr val="CC99FF"/>
          </a:solidFill>
          <a:ln w="9525">
            <a:solidFill>
              <a:schemeClr val="tx1"/>
            </a:solidFill>
            <a:miter lim="800000"/>
            <a:headEnd/>
            <a:tailEnd/>
          </a:ln>
        </p:spPr>
        <p:txBody>
          <a:bodyPr/>
          <a:lstStyle/>
          <a:p>
            <a:endParaRPr lang="ja-JP" altLang="en-US"/>
          </a:p>
        </p:txBody>
      </p:sp>
      <p:sp>
        <p:nvSpPr>
          <p:cNvPr id="8199" name="Rectangle 9"/>
          <p:cNvSpPr>
            <a:spLocks noChangeArrowheads="1"/>
          </p:cNvSpPr>
          <p:nvPr/>
        </p:nvSpPr>
        <p:spPr bwMode="auto">
          <a:xfrm>
            <a:off x="835025" y="5046663"/>
            <a:ext cx="7880350" cy="912812"/>
          </a:xfrm>
          <a:prstGeom prst="rect">
            <a:avLst/>
          </a:prstGeom>
          <a:solidFill>
            <a:srgbClr val="FF99CC"/>
          </a:solidFill>
          <a:ln w="9525">
            <a:solidFill>
              <a:schemeClr val="tx1"/>
            </a:solidFill>
            <a:miter lim="800000"/>
            <a:headEnd/>
            <a:tailEnd/>
          </a:ln>
        </p:spPr>
        <p:txBody>
          <a:bodyPr/>
          <a:lstStyle/>
          <a:p>
            <a:endParaRPr lang="ja-JP" altLang="en-US"/>
          </a:p>
        </p:txBody>
      </p:sp>
      <p:sp>
        <p:nvSpPr>
          <p:cNvPr id="8200" name="Rectangle 10"/>
          <p:cNvSpPr>
            <a:spLocks noChangeArrowheads="1"/>
          </p:cNvSpPr>
          <p:nvPr/>
        </p:nvSpPr>
        <p:spPr bwMode="auto">
          <a:xfrm>
            <a:off x="739775" y="1035050"/>
            <a:ext cx="17430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2100">
                <a:latin typeface="HGS創英角ｺﾞｼｯｸUB" pitchFamily="50" charset="-128"/>
                <a:ea typeface="HGS創英角ｺﾞｼｯｸUB" pitchFamily="50" charset="-128"/>
              </a:rPr>
              <a:t>上昇温度</a:t>
            </a:r>
            <a:r>
              <a:rPr lang="en-US" altLang="ja-JP" sz="2100">
                <a:latin typeface="HGS創英角ｺﾞｼｯｸUB" pitchFamily="50" charset="-128"/>
                <a:ea typeface="HGS創英角ｺﾞｼｯｸUB" pitchFamily="50" charset="-128"/>
              </a:rPr>
              <a:t>(℃</a:t>
            </a:r>
            <a:r>
              <a:rPr lang="ja-JP" altLang="en-US" sz="2100">
                <a:latin typeface="HGS創英角ｺﾞｼｯｸUB" pitchFamily="50" charset="-128"/>
                <a:ea typeface="HGS創英角ｺﾞｼｯｸUB" pitchFamily="50" charset="-128"/>
              </a:rPr>
              <a:t>）</a:t>
            </a:r>
            <a:endParaRPr lang="ja-JP" altLang="en-US" sz="2000">
              <a:latin typeface="HGS創英角ｺﾞｼｯｸUB" pitchFamily="50" charset="-128"/>
              <a:ea typeface="HGS創英角ｺﾞｼｯｸUB" pitchFamily="50" charset="-128"/>
            </a:endParaRPr>
          </a:p>
        </p:txBody>
      </p:sp>
      <p:sp>
        <p:nvSpPr>
          <p:cNvPr id="8201" name="Rectangle 11"/>
          <p:cNvSpPr>
            <a:spLocks noChangeArrowheads="1"/>
          </p:cNvSpPr>
          <p:nvPr/>
        </p:nvSpPr>
        <p:spPr bwMode="auto">
          <a:xfrm>
            <a:off x="1354138" y="1716088"/>
            <a:ext cx="2936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2300" b="1">
                <a:solidFill>
                  <a:srgbClr val="000000"/>
                </a:solidFill>
                <a:latin typeface="ＭＳ Ｐゴシック" pitchFamily="50" charset="-128"/>
              </a:rPr>
              <a:t>水</a:t>
            </a:r>
            <a:endParaRPr lang="ja-JP" altLang="en-US" sz="2000">
              <a:solidFill>
                <a:srgbClr val="4D4D4D"/>
              </a:solidFill>
              <a:latin typeface="Arial" charset="0"/>
            </a:endParaRPr>
          </a:p>
        </p:txBody>
      </p:sp>
      <p:sp>
        <p:nvSpPr>
          <p:cNvPr id="8202" name="Rectangle 12"/>
          <p:cNvSpPr>
            <a:spLocks noChangeArrowheads="1"/>
          </p:cNvSpPr>
          <p:nvPr/>
        </p:nvSpPr>
        <p:spPr bwMode="auto">
          <a:xfrm>
            <a:off x="1060450" y="2627313"/>
            <a:ext cx="8810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2300" b="1">
                <a:solidFill>
                  <a:srgbClr val="000000"/>
                </a:solidFill>
                <a:latin typeface="ＭＳ Ｐゴシック" pitchFamily="50" charset="-128"/>
              </a:rPr>
              <a:t>生態系</a:t>
            </a:r>
            <a:endParaRPr lang="ja-JP" altLang="en-US" sz="2000">
              <a:solidFill>
                <a:srgbClr val="4D4D4D"/>
              </a:solidFill>
              <a:latin typeface="Arial" charset="0"/>
            </a:endParaRPr>
          </a:p>
        </p:txBody>
      </p:sp>
      <p:sp>
        <p:nvSpPr>
          <p:cNvPr id="8203" name="Rectangle 13"/>
          <p:cNvSpPr>
            <a:spLocks noChangeArrowheads="1"/>
          </p:cNvSpPr>
          <p:nvPr/>
        </p:nvSpPr>
        <p:spPr bwMode="auto">
          <a:xfrm>
            <a:off x="1208088" y="3536950"/>
            <a:ext cx="587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2300" b="1">
                <a:solidFill>
                  <a:srgbClr val="000000"/>
                </a:solidFill>
                <a:latin typeface="ＭＳ Ｐゴシック" pitchFamily="50" charset="-128"/>
              </a:rPr>
              <a:t>食料</a:t>
            </a:r>
            <a:endParaRPr lang="ja-JP" altLang="en-US" sz="2000">
              <a:solidFill>
                <a:srgbClr val="4D4D4D"/>
              </a:solidFill>
              <a:latin typeface="Arial" charset="0"/>
            </a:endParaRPr>
          </a:p>
        </p:txBody>
      </p:sp>
      <p:sp>
        <p:nvSpPr>
          <p:cNvPr id="8204" name="Rectangle 14"/>
          <p:cNvSpPr>
            <a:spLocks noChangeArrowheads="1"/>
          </p:cNvSpPr>
          <p:nvPr/>
        </p:nvSpPr>
        <p:spPr bwMode="auto">
          <a:xfrm>
            <a:off x="954088" y="4437063"/>
            <a:ext cx="8810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2300" b="1">
                <a:solidFill>
                  <a:srgbClr val="000000"/>
                </a:solidFill>
                <a:latin typeface="ＭＳ Ｐゴシック" pitchFamily="50" charset="-128"/>
              </a:rPr>
              <a:t>沿岸域</a:t>
            </a:r>
            <a:endParaRPr lang="ja-JP" altLang="en-US" sz="2000">
              <a:solidFill>
                <a:srgbClr val="4D4D4D"/>
              </a:solidFill>
              <a:latin typeface="Arial" charset="0"/>
            </a:endParaRPr>
          </a:p>
        </p:txBody>
      </p:sp>
      <p:sp>
        <p:nvSpPr>
          <p:cNvPr id="8205" name="Rectangle 15"/>
          <p:cNvSpPr>
            <a:spLocks noChangeArrowheads="1"/>
          </p:cNvSpPr>
          <p:nvPr/>
        </p:nvSpPr>
        <p:spPr bwMode="auto">
          <a:xfrm>
            <a:off x="1208088" y="5357813"/>
            <a:ext cx="5873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2300" b="1">
                <a:solidFill>
                  <a:srgbClr val="000000"/>
                </a:solidFill>
                <a:latin typeface="ＭＳ Ｐゴシック" pitchFamily="50" charset="-128"/>
              </a:rPr>
              <a:t>健康</a:t>
            </a:r>
            <a:endParaRPr lang="ja-JP" altLang="en-US" sz="2000">
              <a:solidFill>
                <a:srgbClr val="4D4D4D"/>
              </a:solidFill>
              <a:latin typeface="Arial" charset="0"/>
            </a:endParaRPr>
          </a:p>
        </p:txBody>
      </p:sp>
      <p:sp>
        <p:nvSpPr>
          <p:cNvPr id="8206" name="Line 16"/>
          <p:cNvSpPr>
            <a:spLocks noChangeShapeType="1"/>
          </p:cNvSpPr>
          <p:nvPr/>
        </p:nvSpPr>
        <p:spPr bwMode="auto">
          <a:xfrm>
            <a:off x="2135188" y="1393825"/>
            <a:ext cx="0" cy="4575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07" name="Rectangle 17"/>
          <p:cNvSpPr>
            <a:spLocks noChangeArrowheads="1"/>
          </p:cNvSpPr>
          <p:nvPr/>
        </p:nvSpPr>
        <p:spPr bwMode="auto">
          <a:xfrm>
            <a:off x="2135188" y="1393825"/>
            <a:ext cx="25400" cy="4575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08" name="Line 18"/>
          <p:cNvSpPr>
            <a:spLocks noChangeShapeType="1"/>
          </p:cNvSpPr>
          <p:nvPr/>
        </p:nvSpPr>
        <p:spPr bwMode="auto">
          <a:xfrm>
            <a:off x="3448050" y="1419225"/>
            <a:ext cx="0" cy="4549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09" name="Rectangle 19"/>
          <p:cNvSpPr>
            <a:spLocks noChangeArrowheads="1"/>
          </p:cNvSpPr>
          <p:nvPr/>
        </p:nvSpPr>
        <p:spPr bwMode="auto">
          <a:xfrm>
            <a:off x="3448050" y="1419225"/>
            <a:ext cx="25400" cy="4549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10" name="Line 20"/>
          <p:cNvSpPr>
            <a:spLocks noChangeShapeType="1"/>
          </p:cNvSpPr>
          <p:nvPr/>
        </p:nvSpPr>
        <p:spPr bwMode="auto">
          <a:xfrm>
            <a:off x="4760913" y="1419225"/>
            <a:ext cx="0" cy="4549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11" name="Rectangle 21"/>
          <p:cNvSpPr>
            <a:spLocks noChangeArrowheads="1"/>
          </p:cNvSpPr>
          <p:nvPr/>
        </p:nvSpPr>
        <p:spPr bwMode="auto">
          <a:xfrm>
            <a:off x="4760913" y="1419225"/>
            <a:ext cx="25400" cy="4549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60" name="Line 22"/>
          <p:cNvSpPr>
            <a:spLocks noChangeShapeType="1"/>
          </p:cNvSpPr>
          <p:nvPr/>
        </p:nvSpPr>
        <p:spPr bwMode="auto">
          <a:xfrm>
            <a:off x="6073775" y="1419225"/>
            <a:ext cx="0" cy="4549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1" name="Rectangle 23"/>
          <p:cNvSpPr>
            <a:spLocks noChangeArrowheads="1"/>
          </p:cNvSpPr>
          <p:nvPr/>
        </p:nvSpPr>
        <p:spPr bwMode="auto">
          <a:xfrm>
            <a:off x="6073775" y="1419225"/>
            <a:ext cx="25400" cy="4549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62" name="Line 24"/>
          <p:cNvSpPr>
            <a:spLocks noChangeShapeType="1"/>
          </p:cNvSpPr>
          <p:nvPr/>
        </p:nvSpPr>
        <p:spPr bwMode="auto">
          <a:xfrm>
            <a:off x="7386638" y="1419225"/>
            <a:ext cx="0" cy="4549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3" name="Rectangle 25"/>
          <p:cNvSpPr>
            <a:spLocks noChangeArrowheads="1"/>
          </p:cNvSpPr>
          <p:nvPr/>
        </p:nvSpPr>
        <p:spPr bwMode="auto">
          <a:xfrm>
            <a:off x="7386638" y="1419225"/>
            <a:ext cx="25400" cy="4549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64" name="Line 26"/>
          <p:cNvSpPr>
            <a:spLocks noChangeShapeType="1"/>
          </p:cNvSpPr>
          <p:nvPr/>
        </p:nvSpPr>
        <p:spPr bwMode="auto">
          <a:xfrm>
            <a:off x="8699500" y="1419225"/>
            <a:ext cx="0" cy="4549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65" name="Rectangle 27"/>
          <p:cNvSpPr>
            <a:spLocks noChangeArrowheads="1"/>
          </p:cNvSpPr>
          <p:nvPr/>
        </p:nvSpPr>
        <p:spPr bwMode="auto">
          <a:xfrm>
            <a:off x="8699500" y="1419225"/>
            <a:ext cx="25400" cy="4549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18" name="Line 28"/>
          <p:cNvSpPr>
            <a:spLocks noChangeShapeType="1"/>
          </p:cNvSpPr>
          <p:nvPr/>
        </p:nvSpPr>
        <p:spPr bwMode="auto">
          <a:xfrm>
            <a:off x="2160588" y="1393825"/>
            <a:ext cx="65643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19" name="Rectangle 29"/>
          <p:cNvSpPr>
            <a:spLocks noChangeArrowheads="1"/>
          </p:cNvSpPr>
          <p:nvPr/>
        </p:nvSpPr>
        <p:spPr bwMode="auto">
          <a:xfrm>
            <a:off x="2160588" y="1393825"/>
            <a:ext cx="6564312"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20" name="Line 30"/>
          <p:cNvSpPr>
            <a:spLocks noChangeShapeType="1"/>
          </p:cNvSpPr>
          <p:nvPr/>
        </p:nvSpPr>
        <p:spPr bwMode="auto">
          <a:xfrm>
            <a:off x="2160588" y="2303463"/>
            <a:ext cx="65643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1" name="Rectangle 31"/>
          <p:cNvSpPr>
            <a:spLocks noChangeArrowheads="1"/>
          </p:cNvSpPr>
          <p:nvPr/>
        </p:nvSpPr>
        <p:spPr bwMode="auto">
          <a:xfrm>
            <a:off x="2160588" y="2303463"/>
            <a:ext cx="6564312"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22" name="Line 32"/>
          <p:cNvSpPr>
            <a:spLocks noChangeShapeType="1"/>
          </p:cNvSpPr>
          <p:nvPr/>
        </p:nvSpPr>
        <p:spPr bwMode="auto">
          <a:xfrm>
            <a:off x="2160588" y="3213100"/>
            <a:ext cx="65643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3" name="Rectangle 33"/>
          <p:cNvSpPr>
            <a:spLocks noChangeArrowheads="1"/>
          </p:cNvSpPr>
          <p:nvPr/>
        </p:nvSpPr>
        <p:spPr bwMode="auto">
          <a:xfrm>
            <a:off x="2160588" y="3213100"/>
            <a:ext cx="6564312"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24" name="Line 34"/>
          <p:cNvSpPr>
            <a:spLocks noChangeShapeType="1"/>
          </p:cNvSpPr>
          <p:nvPr/>
        </p:nvSpPr>
        <p:spPr bwMode="auto">
          <a:xfrm>
            <a:off x="2160588" y="4124325"/>
            <a:ext cx="65643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5" name="Rectangle 35"/>
          <p:cNvSpPr>
            <a:spLocks noChangeArrowheads="1"/>
          </p:cNvSpPr>
          <p:nvPr/>
        </p:nvSpPr>
        <p:spPr bwMode="auto">
          <a:xfrm>
            <a:off x="2160588" y="4124325"/>
            <a:ext cx="6564312"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26" name="Line 36"/>
          <p:cNvSpPr>
            <a:spLocks noChangeShapeType="1"/>
          </p:cNvSpPr>
          <p:nvPr/>
        </p:nvSpPr>
        <p:spPr bwMode="auto">
          <a:xfrm>
            <a:off x="2160588" y="5033963"/>
            <a:ext cx="65643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7" name="Rectangle 37"/>
          <p:cNvSpPr>
            <a:spLocks noChangeArrowheads="1"/>
          </p:cNvSpPr>
          <p:nvPr/>
        </p:nvSpPr>
        <p:spPr bwMode="auto">
          <a:xfrm>
            <a:off x="2160588" y="5033963"/>
            <a:ext cx="6564312"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28" name="Line 38"/>
          <p:cNvSpPr>
            <a:spLocks noChangeShapeType="1"/>
          </p:cNvSpPr>
          <p:nvPr/>
        </p:nvSpPr>
        <p:spPr bwMode="auto">
          <a:xfrm>
            <a:off x="2160588" y="5943600"/>
            <a:ext cx="65643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29" name="Rectangle 39"/>
          <p:cNvSpPr>
            <a:spLocks noChangeArrowheads="1"/>
          </p:cNvSpPr>
          <p:nvPr/>
        </p:nvSpPr>
        <p:spPr bwMode="auto">
          <a:xfrm>
            <a:off x="2160588" y="5943600"/>
            <a:ext cx="6564312"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0" name="Rectangle 40"/>
          <p:cNvSpPr>
            <a:spLocks noChangeArrowheads="1"/>
          </p:cNvSpPr>
          <p:nvPr/>
        </p:nvSpPr>
        <p:spPr bwMode="auto">
          <a:xfrm>
            <a:off x="3276600" y="908050"/>
            <a:ext cx="349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1" name="Rectangle 41"/>
          <p:cNvSpPr>
            <a:spLocks noChangeArrowheads="1"/>
          </p:cNvSpPr>
          <p:nvPr/>
        </p:nvSpPr>
        <p:spPr bwMode="auto">
          <a:xfrm>
            <a:off x="3381375" y="974725"/>
            <a:ext cx="1349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ja-JP" sz="2100" b="1">
                <a:latin typeface="HG創英角ｺﾞｼｯｸUB" pitchFamily="49" charset="-128"/>
                <a:ea typeface="HG創英角ｺﾞｼｯｸUB" pitchFamily="49" charset="-128"/>
              </a:rPr>
              <a:t>1</a:t>
            </a:r>
            <a:endParaRPr lang="en-US" altLang="ja-JP" sz="2000">
              <a:latin typeface="HG創英角ｺﾞｼｯｸUB" pitchFamily="49" charset="-128"/>
              <a:ea typeface="HG創英角ｺﾞｼｯｸUB" pitchFamily="49" charset="-128"/>
            </a:endParaRPr>
          </a:p>
        </p:txBody>
      </p:sp>
      <p:sp>
        <p:nvSpPr>
          <p:cNvPr id="8232" name="Rectangle 42"/>
          <p:cNvSpPr>
            <a:spLocks noChangeArrowheads="1"/>
          </p:cNvSpPr>
          <p:nvPr/>
        </p:nvSpPr>
        <p:spPr bwMode="auto">
          <a:xfrm>
            <a:off x="4633913" y="942975"/>
            <a:ext cx="349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3" name="Rectangle 43"/>
          <p:cNvSpPr>
            <a:spLocks noChangeArrowheads="1"/>
          </p:cNvSpPr>
          <p:nvPr/>
        </p:nvSpPr>
        <p:spPr bwMode="auto">
          <a:xfrm>
            <a:off x="4694238" y="974725"/>
            <a:ext cx="134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ja-JP" sz="2100" b="1">
                <a:latin typeface="HG創英角ｺﾞｼｯｸUB" pitchFamily="49" charset="-128"/>
                <a:ea typeface="HG創英角ｺﾞｼｯｸUB" pitchFamily="49" charset="-128"/>
              </a:rPr>
              <a:t>2</a:t>
            </a:r>
            <a:endParaRPr lang="en-US" altLang="ja-JP" sz="2000">
              <a:latin typeface="HG創英角ｺﾞｼｯｸUB" pitchFamily="49" charset="-128"/>
              <a:ea typeface="HG創英角ｺﾞｼｯｸUB" pitchFamily="49" charset="-128"/>
            </a:endParaRPr>
          </a:p>
        </p:txBody>
      </p:sp>
      <p:sp>
        <p:nvSpPr>
          <p:cNvPr id="8234" name="Rectangle 44"/>
          <p:cNvSpPr>
            <a:spLocks noChangeArrowheads="1"/>
          </p:cNvSpPr>
          <p:nvPr/>
        </p:nvSpPr>
        <p:spPr bwMode="auto">
          <a:xfrm>
            <a:off x="5946775" y="942975"/>
            <a:ext cx="349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5" name="Rectangle 45"/>
          <p:cNvSpPr>
            <a:spLocks noChangeArrowheads="1"/>
          </p:cNvSpPr>
          <p:nvPr/>
        </p:nvSpPr>
        <p:spPr bwMode="auto">
          <a:xfrm>
            <a:off x="6007100" y="974725"/>
            <a:ext cx="1349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ja-JP" sz="2100" b="1">
                <a:latin typeface="HG創英角ｺﾞｼｯｸUB" pitchFamily="49" charset="-128"/>
                <a:ea typeface="HG創英角ｺﾞｼｯｸUB" pitchFamily="49" charset="-128"/>
              </a:rPr>
              <a:t>3</a:t>
            </a:r>
            <a:endParaRPr lang="en-US" altLang="ja-JP" sz="2000">
              <a:latin typeface="HG創英角ｺﾞｼｯｸUB" pitchFamily="49" charset="-128"/>
              <a:ea typeface="HG創英角ｺﾞｼｯｸUB" pitchFamily="49" charset="-128"/>
            </a:endParaRPr>
          </a:p>
        </p:txBody>
      </p:sp>
      <p:sp>
        <p:nvSpPr>
          <p:cNvPr id="8236" name="Rectangle 46"/>
          <p:cNvSpPr>
            <a:spLocks noChangeArrowheads="1"/>
          </p:cNvSpPr>
          <p:nvPr/>
        </p:nvSpPr>
        <p:spPr bwMode="auto">
          <a:xfrm>
            <a:off x="7240588" y="942975"/>
            <a:ext cx="349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7" name="Rectangle 47"/>
          <p:cNvSpPr>
            <a:spLocks noChangeArrowheads="1"/>
          </p:cNvSpPr>
          <p:nvPr/>
        </p:nvSpPr>
        <p:spPr bwMode="auto">
          <a:xfrm>
            <a:off x="7300913" y="974725"/>
            <a:ext cx="1349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ja-JP" sz="2100" b="1">
                <a:latin typeface="HG創英角ｺﾞｼｯｸUB" pitchFamily="49" charset="-128"/>
                <a:ea typeface="HG創英角ｺﾞｼｯｸUB" pitchFamily="49" charset="-128"/>
              </a:rPr>
              <a:t>4</a:t>
            </a:r>
            <a:endParaRPr lang="en-US" altLang="ja-JP" sz="2000">
              <a:latin typeface="HG創英角ｺﾞｼｯｸUB" pitchFamily="49" charset="-128"/>
              <a:ea typeface="HG創英角ｺﾞｼｯｸUB" pitchFamily="49" charset="-128"/>
            </a:endParaRPr>
          </a:p>
        </p:txBody>
      </p:sp>
      <p:sp>
        <p:nvSpPr>
          <p:cNvPr id="8238" name="Rectangle 48"/>
          <p:cNvSpPr>
            <a:spLocks noChangeArrowheads="1"/>
          </p:cNvSpPr>
          <p:nvPr/>
        </p:nvSpPr>
        <p:spPr bwMode="auto">
          <a:xfrm>
            <a:off x="8572500" y="942975"/>
            <a:ext cx="3492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9" name="Rectangle 49"/>
          <p:cNvSpPr>
            <a:spLocks noChangeArrowheads="1"/>
          </p:cNvSpPr>
          <p:nvPr/>
        </p:nvSpPr>
        <p:spPr bwMode="auto">
          <a:xfrm>
            <a:off x="8632825" y="974725"/>
            <a:ext cx="1349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ja-JP" sz="2100" b="1">
                <a:latin typeface="HG創英角ｺﾞｼｯｸUB" pitchFamily="49" charset="-128"/>
                <a:ea typeface="HG創英角ｺﾞｼｯｸUB" pitchFamily="49" charset="-128"/>
              </a:rPr>
              <a:t>5</a:t>
            </a:r>
            <a:endParaRPr lang="en-US" altLang="ja-JP" sz="2000">
              <a:latin typeface="HG創英角ｺﾞｼｯｸUB" pitchFamily="49" charset="-128"/>
              <a:ea typeface="HG創英角ｺﾞｼｯｸUB" pitchFamily="49" charset="-128"/>
            </a:endParaRPr>
          </a:p>
        </p:txBody>
      </p:sp>
      <p:sp>
        <p:nvSpPr>
          <p:cNvPr id="8240" name="Rectangle 56"/>
          <p:cNvSpPr>
            <a:spLocks noChangeArrowheads="1"/>
          </p:cNvSpPr>
          <p:nvPr/>
        </p:nvSpPr>
        <p:spPr bwMode="auto">
          <a:xfrm>
            <a:off x="2189163" y="1482725"/>
            <a:ext cx="727075" cy="284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41" name="Rectangle 57"/>
          <p:cNvSpPr>
            <a:spLocks noChangeArrowheads="1"/>
          </p:cNvSpPr>
          <p:nvPr/>
        </p:nvSpPr>
        <p:spPr bwMode="auto">
          <a:xfrm>
            <a:off x="2249488" y="1514475"/>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ja-JP" altLang="en-US" sz="1600">
                <a:solidFill>
                  <a:srgbClr val="000000"/>
                </a:solidFill>
                <a:latin typeface="ＭＳ Ｐゴシック" pitchFamily="50" charset="-128"/>
                <a:ea typeface="HGS創英角ｺﾞｼｯｸUB" pitchFamily="50" charset="-128"/>
              </a:rPr>
              <a:t>水不足</a:t>
            </a:r>
            <a:endParaRPr lang="ja-JP" altLang="en-US" sz="1600">
              <a:solidFill>
                <a:srgbClr val="4D4D4D"/>
              </a:solidFill>
              <a:latin typeface="Arial" charset="0"/>
              <a:ea typeface="HGS創英角ｺﾞｼｯｸUB" pitchFamily="50" charset="-128"/>
            </a:endParaRPr>
          </a:p>
        </p:txBody>
      </p:sp>
      <p:sp>
        <p:nvSpPr>
          <p:cNvPr id="8242" name="Rectangle 58"/>
          <p:cNvSpPr>
            <a:spLocks noChangeArrowheads="1"/>
          </p:cNvSpPr>
          <p:nvPr/>
        </p:nvSpPr>
        <p:spPr bwMode="auto">
          <a:xfrm>
            <a:off x="2249488" y="1808163"/>
            <a:ext cx="1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ja-JP" altLang="en-US" sz="2000">
              <a:solidFill>
                <a:srgbClr val="4D4D4D"/>
              </a:solidFill>
              <a:latin typeface="Arial" charset="0"/>
            </a:endParaRPr>
          </a:p>
        </p:txBody>
      </p:sp>
      <p:sp>
        <p:nvSpPr>
          <p:cNvPr id="8243" name="Rectangle 102"/>
          <p:cNvSpPr>
            <a:spLocks noChangeArrowheads="1"/>
          </p:cNvSpPr>
          <p:nvPr/>
        </p:nvSpPr>
        <p:spPr bwMode="auto">
          <a:xfrm>
            <a:off x="2268538" y="5781675"/>
            <a:ext cx="1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ja-JP" altLang="ja-JP" sz="2000">
              <a:solidFill>
                <a:srgbClr val="4D4D4D"/>
              </a:solidFill>
              <a:latin typeface="Arial" charset="0"/>
            </a:endParaRPr>
          </a:p>
        </p:txBody>
      </p:sp>
      <p:sp>
        <p:nvSpPr>
          <p:cNvPr id="10292" name="AutoShape 112"/>
          <p:cNvSpPr>
            <a:spLocks noChangeArrowheads="1"/>
          </p:cNvSpPr>
          <p:nvPr/>
        </p:nvSpPr>
        <p:spPr bwMode="auto">
          <a:xfrm>
            <a:off x="4859338" y="6092825"/>
            <a:ext cx="2160587" cy="5492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rgbClr val="000000"/>
            </a:solidFill>
            <a:miter lim="800000"/>
            <a:headEnd/>
            <a:tailEnd/>
          </a:ln>
        </p:spPr>
        <p:txBody>
          <a:bodyPr wrap="none" anchor="ctr"/>
          <a:lstStyle/>
          <a:p>
            <a:endParaRPr lang="ja-JP" altLang="en-US"/>
          </a:p>
        </p:txBody>
      </p:sp>
      <p:sp>
        <p:nvSpPr>
          <p:cNvPr id="130161" name="Text Box 113"/>
          <p:cNvSpPr txBox="1">
            <a:spLocks noChangeArrowheads="1"/>
          </p:cNvSpPr>
          <p:nvPr/>
        </p:nvSpPr>
        <p:spPr bwMode="auto">
          <a:xfrm>
            <a:off x="7019925" y="6092825"/>
            <a:ext cx="2124075" cy="519113"/>
          </a:xfrm>
          <a:prstGeom prst="rect">
            <a:avLst/>
          </a:prstGeom>
          <a:noFill/>
          <a:ln w="9525">
            <a:noFill/>
            <a:miter lim="800000"/>
            <a:headEnd/>
            <a:tailEnd/>
          </a:ln>
          <a:effectLst/>
        </p:spPr>
        <p:txBody>
          <a:bodyPr>
            <a:spAutoFit/>
          </a:bodyPr>
          <a:lstStyle/>
          <a:p>
            <a:pPr marL="342900" indent="-342900" algn="just" eaLnBrk="1" hangingPunct="1">
              <a:spcBef>
                <a:spcPct val="50000"/>
              </a:spcBef>
              <a:buClr>
                <a:schemeClr val="tx2"/>
              </a:buClr>
              <a:buSzPct val="75000"/>
              <a:buFont typeface="Wingdings" pitchFamily="2" charset="2"/>
              <a:buNone/>
              <a:defRPr/>
            </a:pPr>
            <a:r>
              <a:rPr lang="ja-JP" altLang="en-US" sz="2800" b="1" dirty="0">
                <a:effectLst>
                  <a:outerShdw blurRad="38100" dist="38100" dir="2700000" algn="tl">
                    <a:srgbClr val="C0C0C0"/>
                  </a:outerShdw>
                </a:effectLst>
                <a:latin typeface="HG丸ｺﾞｼｯｸM-PRO" pitchFamily="50" charset="-128"/>
                <a:ea typeface="HG丸ｺﾞｼｯｸM-PRO" pitchFamily="50" charset="-128"/>
              </a:rPr>
              <a:t>危険ゾーン</a:t>
            </a:r>
          </a:p>
        </p:txBody>
      </p:sp>
      <p:sp>
        <p:nvSpPr>
          <p:cNvPr id="130162" name="Rectangle 114"/>
          <p:cNvSpPr>
            <a:spLocks noChangeArrowheads="1"/>
          </p:cNvSpPr>
          <p:nvPr/>
        </p:nvSpPr>
        <p:spPr bwMode="auto">
          <a:xfrm>
            <a:off x="215106" y="6252129"/>
            <a:ext cx="2865438" cy="396875"/>
          </a:xfrm>
          <a:prstGeom prst="rect">
            <a:avLst/>
          </a:prstGeom>
          <a:noFill/>
          <a:ln w="9525" algn="ctr">
            <a:noFill/>
            <a:miter lim="800000"/>
            <a:headEnd/>
            <a:tailEnd/>
          </a:ln>
          <a:effectLst/>
        </p:spPr>
        <p:txBody>
          <a:bodyPr wrap="none">
            <a:spAutoFit/>
          </a:bodyPr>
          <a:lstStyle/>
          <a:p>
            <a:pPr eaLnBrk="1" hangingPunct="1">
              <a:spcBef>
                <a:spcPct val="50000"/>
              </a:spcBef>
              <a:buClr>
                <a:schemeClr val="tx2"/>
              </a:buClr>
              <a:buSzPct val="75000"/>
              <a:buFont typeface="Wingdings" pitchFamily="2" charset="2"/>
              <a:buNone/>
              <a:defRPr/>
            </a:pPr>
            <a:r>
              <a:rPr lang="en-US" altLang="ja-JP" sz="2000">
                <a:effectLst>
                  <a:outerShdw blurRad="38100" dist="38100" dir="2700000" algn="tl">
                    <a:srgbClr val="C0C0C0"/>
                  </a:outerShdw>
                </a:effectLst>
                <a:latin typeface="Arial" charset="0"/>
              </a:rPr>
              <a:t>IPCC</a:t>
            </a:r>
            <a:r>
              <a:rPr lang="ja-JP" altLang="en-US" sz="2000">
                <a:effectLst>
                  <a:outerShdw blurRad="38100" dist="38100" dir="2700000" algn="tl">
                    <a:srgbClr val="C0C0C0"/>
                  </a:outerShdw>
                </a:effectLst>
                <a:latin typeface="Arial" charset="0"/>
              </a:rPr>
              <a:t>第</a:t>
            </a:r>
            <a:r>
              <a:rPr lang="en-US" altLang="ja-JP" sz="2000">
                <a:effectLst>
                  <a:outerShdw blurRad="38100" dist="38100" dir="2700000" algn="tl">
                    <a:srgbClr val="C0C0C0"/>
                  </a:outerShdw>
                </a:effectLst>
                <a:latin typeface="Arial" charset="0"/>
              </a:rPr>
              <a:t>4</a:t>
            </a:r>
            <a:r>
              <a:rPr lang="ja-JP" altLang="en-US" sz="2000">
                <a:effectLst>
                  <a:outerShdw blurRad="38100" dist="38100" dir="2700000" algn="tl">
                    <a:srgbClr val="C0C0C0"/>
                  </a:outerShdw>
                </a:effectLst>
                <a:latin typeface="Arial" charset="0"/>
              </a:rPr>
              <a:t>次報告より編集</a:t>
            </a:r>
          </a:p>
        </p:txBody>
      </p:sp>
      <p:sp>
        <p:nvSpPr>
          <p:cNvPr id="8247" name="Rectangle 116"/>
          <p:cNvSpPr>
            <a:spLocks noGrp="1" noChangeArrowheads="1"/>
          </p:cNvSpPr>
          <p:nvPr>
            <p:ph type="title"/>
          </p:nvPr>
        </p:nvSpPr>
        <p:spPr>
          <a:xfrm>
            <a:off x="113144" y="0"/>
            <a:ext cx="7772400" cy="836613"/>
          </a:xfrm>
        </p:spPr>
        <p:txBody>
          <a:bodyPr/>
          <a:lstStyle/>
          <a:p>
            <a:pPr algn="l" eaLnBrk="1" hangingPunct="1"/>
            <a:r>
              <a:rPr lang="ja-JP" altLang="en-US" sz="3600" dirty="0">
                <a:latin typeface="HG創英角ｺﾞｼｯｸUB" pitchFamily="49" charset="-128"/>
                <a:ea typeface="HG創英角ｺﾞｼｯｸUB" pitchFamily="49" charset="-128"/>
              </a:rPr>
              <a:t>温度上昇はどこまで許容されるか</a:t>
            </a:r>
          </a:p>
        </p:txBody>
      </p:sp>
      <p:sp>
        <p:nvSpPr>
          <p:cNvPr id="2" name="スライド番号プレースホルダー 1"/>
          <p:cNvSpPr>
            <a:spLocks noGrp="1"/>
          </p:cNvSpPr>
          <p:nvPr>
            <p:ph type="sldNum" sz="quarter" idx="12"/>
          </p:nvPr>
        </p:nvSpPr>
        <p:spPr>
          <a:xfrm>
            <a:off x="6938778" y="6578600"/>
            <a:ext cx="1905000" cy="457200"/>
          </a:xfrm>
        </p:spPr>
        <p:txBody>
          <a:bodyPr/>
          <a:lstStyle/>
          <a:p>
            <a:pPr>
              <a:defRPr/>
            </a:pPr>
            <a:fld id="{095D7B97-5308-4997-8CC4-7A0D9942A796}" type="slidenum">
              <a:rPr lang="en-US" altLang="ja-JP" smtClean="0"/>
              <a:pPr>
                <a:defRPr/>
              </a:pPr>
              <a:t>7</a:t>
            </a:fld>
            <a:endParaRPr lang="en-US" altLang="ja-JP" dirty="0"/>
          </a:p>
        </p:txBody>
      </p:sp>
      <p:sp>
        <p:nvSpPr>
          <p:cNvPr id="8248" name="右矢印 116"/>
          <p:cNvSpPr>
            <a:spLocks noChangeArrowheads="1"/>
          </p:cNvSpPr>
          <p:nvPr/>
        </p:nvSpPr>
        <p:spPr bwMode="auto">
          <a:xfrm>
            <a:off x="2195513" y="1628775"/>
            <a:ext cx="1655762" cy="720725"/>
          </a:xfrm>
          <a:prstGeom prst="rightArrow">
            <a:avLst>
              <a:gd name="adj1" fmla="val 50000"/>
              <a:gd name="adj2" fmla="val 49946"/>
            </a:avLst>
          </a:prstGeom>
          <a:solidFill>
            <a:schemeClr val="bg1"/>
          </a:solidFill>
          <a:ln w="9525" algn="ctr">
            <a:solidFill>
              <a:schemeClr val="tx1"/>
            </a:solidFill>
            <a:round/>
            <a:headEnd/>
            <a:tailEnd/>
          </a:ln>
        </p:spPr>
        <p:txBody>
          <a:bodyPr/>
          <a:lstStyle/>
          <a:p>
            <a:endParaRPr lang="ja-JP" altLang="en-US"/>
          </a:p>
        </p:txBody>
      </p:sp>
      <p:sp>
        <p:nvSpPr>
          <p:cNvPr id="8249" name="テキスト ボックス 117"/>
          <p:cNvSpPr txBox="1">
            <a:spLocks noChangeArrowheads="1"/>
          </p:cNvSpPr>
          <p:nvPr/>
        </p:nvSpPr>
        <p:spPr bwMode="auto">
          <a:xfrm>
            <a:off x="2311400" y="1797050"/>
            <a:ext cx="132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en-US" altLang="ja-JP" sz="1600">
                <a:solidFill>
                  <a:srgbClr val="000000"/>
                </a:solidFill>
                <a:latin typeface="HGS創英角ｺﾞｼｯｸUB" pitchFamily="50" charset="-128"/>
                <a:ea typeface="HGS創英角ｺﾞｼｯｸUB" pitchFamily="50" charset="-128"/>
              </a:rPr>
              <a:t>4-</a:t>
            </a:r>
            <a:r>
              <a:rPr lang="ja-JP" altLang="en-US" sz="1600">
                <a:solidFill>
                  <a:srgbClr val="000000"/>
                </a:solidFill>
                <a:latin typeface="HGS創英角ｺﾞｼｯｸUB" pitchFamily="50" charset="-128"/>
                <a:ea typeface="HGS創英角ｺﾞｼｯｸUB" pitchFamily="50" charset="-128"/>
              </a:rPr>
              <a:t>１７億人</a:t>
            </a:r>
            <a:endParaRPr lang="ja-JP" altLang="en-US" sz="1600">
              <a:solidFill>
                <a:srgbClr val="4D4D4D"/>
              </a:solidFill>
              <a:latin typeface="HGS創英角ｺﾞｼｯｸUB" pitchFamily="50" charset="-128"/>
              <a:ea typeface="HGS創英角ｺﾞｼｯｸUB" pitchFamily="50" charset="-128"/>
            </a:endParaRPr>
          </a:p>
        </p:txBody>
      </p:sp>
      <p:sp>
        <p:nvSpPr>
          <p:cNvPr id="8250" name="右矢印 120"/>
          <p:cNvSpPr>
            <a:spLocks noChangeArrowheads="1"/>
          </p:cNvSpPr>
          <p:nvPr/>
        </p:nvSpPr>
        <p:spPr bwMode="auto">
          <a:xfrm>
            <a:off x="3851275" y="1628775"/>
            <a:ext cx="1657350" cy="720725"/>
          </a:xfrm>
          <a:prstGeom prst="rightArrow">
            <a:avLst>
              <a:gd name="adj1" fmla="val 50000"/>
              <a:gd name="adj2" fmla="val 49994"/>
            </a:avLst>
          </a:prstGeom>
          <a:solidFill>
            <a:schemeClr val="bg1"/>
          </a:solidFill>
          <a:ln w="9525" algn="ctr">
            <a:solidFill>
              <a:schemeClr val="tx1"/>
            </a:solidFill>
            <a:round/>
            <a:headEnd/>
            <a:tailEnd/>
          </a:ln>
        </p:spPr>
        <p:txBody>
          <a:bodyPr/>
          <a:lstStyle/>
          <a:p>
            <a:endParaRPr lang="ja-JP" altLang="en-US"/>
          </a:p>
        </p:txBody>
      </p:sp>
      <p:sp>
        <p:nvSpPr>
          <p:cNvPr id="8251" name="テキスト ボックス 121"/>
          <p:cNvSpPr txBox="1">
            <a:spLocks noChangeArrowheads="1"/>
          </p:cNvSpPr>
          <p:nvPr/>
        </p:nvSpPr>
        <p:spPr bwMode="auto">
          <a:xfrm>
            <a:off x="4068763" y="1801813"/>
            <a:ext cx="1468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en-US" altLang="ja-JP" sz="1600">
                <a:solidFill>
                  <a:srgbClr val="000000"/>
                </a:solidFill>
                <a:latin typeface="HGS創英角ｺﾞｼｯｸUB" pitchFamily="50" charset="-128"/>
                <a:ea typeface="HGS創英角ｺﾞｼｯｸUB" pitchFamily="50" charset="-128"/>
              </a:rPr>
              <a:t>10-20</a:t>
            </a:r>
            <a:r>
              <a:rPr lang="ja-JP" altLang="en-US" sz="1600">
                <a:solidFill>
                  <a:srgbClr val="000000"/>
                </a:solidFill>
                <a:latin typeface="HGS創英角ｺﾞｼｯｸUB" pitchFamily="50" charset="-128"/>
                <a:ea typeface="HGS創英角ｺﾞｼｯｸUB" pitchFamily="50" charset="-128"/>
              </a:rPr>
              <a:t>億人</a:t>
            </a:r>
            <a:endParaRPr lang="ja-JP" altLang="en-US" sz="1600">
              <a:solidFill>
                <a:srgbClr val="4D4D4D"/>
              </a:solidFill>
              <a:latin typeface="HGS創英角ｺﾞｼｯｸUB" pitchFamily="50" charset="-128"/>
              <a:ea typeface="HGS創英角ｺﾞｼｯｸUB" pitchFamily="50" charset="-128"/>
            </a:endParaRPr>
          </a:p>
        </p:txBody>
      </p:sp>
      <p:sp>
        <p:nvSpPr>
          <p:cNvPr id="10300" name="右矢印 122"/>
          <p:cNvSpPr>
            <a:spLocks noChangeArrowheads="1"/>
          </p:cNvSpPr>
          <p:nvPr/>
        </p:nvSpPr>
        <p:spPr bwMode="auto">
          <a:xfrm>
            <a:off x="5537200" y="1620838"/>
            <a:ext cx="1914525" cy="719137"/>
          </a:xfrm>
          <a:prstGeom prst="rightArrow">
            <a:avLst>
              <a:gd name="adj1" fmla="val 50000"/>
              <a:gd name="adj2" fmla="val 50028"/>
            </a:avLst>
          </a:prstGeom>
          <a:solidFill>
            <a:schemeClr val="bg1"/>
          </a:solidFill>
          <a:ln w="9525" algn="ctr">
            <a:solidFill>
              <a:schemeClr val="tx1"/>
            </a:solidFill>
            <a:round/>
            <a:headEnd/>
            <a:tailEnd/>
          </a:ln>
        </p:spPr>
        <p:txBody>
          <a:bodyPr/>
          <a:lstStyle/>
          <a:p>
            <a:endParaRPr lang="ja-JP" altLang="en-US"/>
          </a:p>
        </p:txBody>
      </p:sp>
      <p:sp>
        <p:nvSpPr>
          <p:cNvPr id="10301" name="テキスト ボックス 124"/>
          <p:cNvSpPr txBox="1">
            <a:spLocks noChangeArrowheads="1"/>
          </p:cNvSpPr>
          <p:nvPr/>
        </p:nvSpPr>
        <p:spPr bwMode="auto">
          <a:xfrm>
            <a:off x="5795963" y="1797050"/>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en-US" altLang="ja-JP" sz="1600">
                <a:solidFill>
                  <a:srgbClr val="000000"/>
                </a:solidFill>
                <a:latin typeface="HGS創英角ｺﾞｼｯｸUB" pitchFamily="50" charset="-128"/>
                <a:ea typeface="HGS創英角ｺﾞｼｯｸUB" pitchFamily="50" charset="-128"/>
              </a:rPr>
              <a:t>11-32</a:t>
            </a:r>
            <a:r>
              <a:rPr lang="ja-JP" altLang="en-US" sz="1600">
                <a:solidFill>
                  <a:srgbClr val="000000"/>
                </a:solidFill>
                <a:latin typeface="HGS創英角ｺﾞｼｯｸUB" pitchFamily="50" charset="-128"/>
                <a:ea typeface="HGS創英角ｺﾞｼｯｸUB" pitchFamily="50" charset="-128"/>
              </a:rPr>
              <a:t>億人</a:t>
            </a:r>
            <a:endParaRPr lang="ja-JP" altLang="en-US" sz="1600">
              <a:solidFill>
                <a:srgbClr val="4D4D4D"/>
              </a:solidFill>
              <a:latin typeface="HGS創英角ｺﾞｼｯｸUB" pitchFamily="50" charset="-128"/>
              <a:ea typeface="HGS創英角ｺﾞｼｯｸUB" pitchFamily="50" charset="-128"/>
            </a:endParaRPr>
          </a:p>
        </p:txBody>
      </p:sp>
      <p:sp>
        <p:nvSpPr>
          <p:cNvPr id="8254" name="右矢印 116"/>
          <p:cNvSpPr>
            <a:spLocks noChangeArrowheads="1"/>
          </p:cNvSpPr>
          <p:nvPr/>
        </p:nvSpPr>
        <p:spPr bwMode="auto">
          <a:xfrm>
            <a:off x="2268538" y="2133600"/>
            <a:ext cx="1295400" cy="1223963"/>
          </a:xfrm>
          <a:prstGeom prst="rightArrow">
            <a:avLst>
              <a:gd name="adj1" fmla="val 50000"/>
              <a:gd name="adj2" fmla="val 23010"/>
            </a:avLst>
          </a:prstGeom>
          <a:solidFill>
            <a:schemeClr val="bg1"/>
          </a:solidFill>
          <a:ln w="9525" algn="ctr">
            <a:solidFill>
              <a:schemeClr val="tx1"/>
            </a:solidFill>
            <a:round/>
            <a:headEnd/>
            <a:tailEnd/>
          </a:ln>
        </p:spPr>
        <p:txBody>
          <a:bodyPr/>
          <a:lstStyle/>
          <a:p>
            <a:endParaRPr lang="ja-JP" altLang="en-US"/>
          </a:p>
        </p:txBody>
      </p:sp>
      <p:sp>
        <p:nvSpPr>
          <p:cNvPr id="8255" name="テキスト ボックス 117"/>
          <p:cNvSpPr txBox="1">
            <a:spLocks noChangeArrowheads="1"/>
          </p:cNvSpPr>
          <p:nvPr/>
        </p:nvSpPr>
        <p:spPr bwMode="auto">
          <a:xfrm>
            <a:off x="2195513" y="2420938"/>
            <a:ext cx="1323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eaLnBrk="1" hangingPunct="1"/>
            <a:r>
              <a:rPr lang="ja-JP" altLang="en-US" sz="1600">
                <a:solidFill>
                  <a:srgbClr val="000000"/>
                </a:solidFill>
                <a:latin typeface="HGS創英角ｺﾞｼｯｸUB" pitchFamily="50" charset="-128"/>
                <a:ea typeface="HGS創英角ｺﾞｼｯｸUB" pitchFamily="50" charset="-128"/>
              </a:rPr>
              <a:t>サンゴ白化の増加</a:t>
            </a:r>
            <a:endParaRPr lang="ja-JP" altLang="en-US" sz="1600">
              <a:solidFill>
                <a:srgbClr val="4D4D4D"/>
              </a:solidFill>
              <a:latin typeface="HGS創英角ｺﾞｼｯｸUB" pitchFamily="50" charset="-128"/>
              <a:ea typeface="HGS創英角ｺﾞｼｯｸUB" pitchFamily="50" charset="-128"/>
            </a:endParaRPr>
          </a:p>
        </p:txBody>
      </p:sp>
      <p:sp>
        <p:nvSpPr>
          <p:cNvPr id="8256" name="右矢印 116"/>
          <p:cNvSpPr>
            <a:spLocks noChangeArrowheads="1"/>
          </p:cNvSpPr>
          <p:nvPr/>
        </p:nvSpPr>
        <p:spPr bwMode="auto">
          <a:xfrm>
            <a:off x="3635375" y="2133600"/>
            <a:ext cx="1800225" cy="1223963"/>
          </a:xfrm>
          <a:prstGeom prst="rightArrow">
            <a:avLst>
              <a:gd name="adj1" fmla="val 50000"/>
              <a:gd name="adj2" fmla="val 31977"/>
            </a:avLst>
          </a:prstGeom>
          <a:solidFill>
            <a:schemeClr val="bg1"/>
          </a:solidFill>
          <a:ln w="9525" algn="ctr">
            <a:solidFill>
              <a:schemeClr val="tx1"/>
            </a:solidFill>
            <a:round/>
            <a:headEnd/>
            <a:tailEnd/>
          </a:ln>
        </p:spPr>
        <p:txBody>
          <a:bodyPr/>
          <a:lstStyle/>
          <a:p>
            <a:endParaRPr lang="ja-JP" altLang="en-US"/>
          </a:p>
        </p:txBody>
      </p:sp>
      <p:sp>
        <p:nvSpPr>
          <p:cNvPr id="8257" name="テキスト ボックス 117"/>
          <p:cNvSpPr txBox="1">
            <a:spLocks noChangeArrowheads="1"/>
          </p:cNvSpPr>
          <p:nvPr/>
        </p:nvSpPr>
        <p:spPr bwMode="auto">
          <a:xfrm>
            <a:off x="3562350" y="2420938"/>
            <a:ext cx="1730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eaLnBrk="1" hangingPunct="1"/>
            <a:r>
              <a:rPr lang="ja-JP" altLang="en-US" sz="1600" dirty="0">
                <a:solidFill>
                  <a:srgbClr val="000000"/>
                </a:solidFill>
                <a:latin typeface="HGS創英角ｺﾞｼｯｸUB" pitchFamily="50" charset="-128"/>
                <a:ea typeface="HGS創英角ｺﾞｼｯｸUB" pitchFamily="50" charset="-128"/>
              </a:rPr>
              <a:t>大半のサンゴ</a:t>
            </a:r>
          </a:p>
          <a:p>
            <a:pPr algn="ctr" eaLnBrk="1" hangingPunct="1"/>
            <a:r>
              <a:rPr lang="ja-JP" altLang="en-US" sz="1600" dirty="0">
                <a:solidFill>
                  <a:srgbClr val="000000"/>
                </a:solidFill>
                <a:latin typeface="HGS創英角ｺﾞｼｯｸUB" pitchFamily="50" charset="-128"/>
                <a:ea typeface="HGS創英角ｺﾞｼｯｸUB" pitchFamily="50" charset="-128"/>
              </a:rPr>
              <a:t>が白化</a:t>
            </a:r>
            <a:endParaRPr lang="ja-JP" altLang="en-US" sz="1600" dirty="0">
              <a:solidFill>
                <a:srgbClr val="4D4D4D"/>
              </a:solidFill>
              <a:latin typeface="HGS創英角ｺﾞｼｯｸUB" pitchFamily="50" charset="-128"/>
              <a:ea typeface="HGS創英角ｺﾞｼｯｸUB" pitchFamily="50" charset="-128"/>
            </a:endParaRPr>
          </a:p>
        </p:txBody>
      </p:sp>
      <p:sp>
        <p:nvSpPr>
          <p:cNvPr id="10306" name="右矢印 116"/>
          <p:cNvSpPr>
            <a:spLocks noChangeArrowheads="1"/>
          </p:cNvSpPr>
          <p:nvPr/>
        </p:nvSpPr>
        <p:spPr bwMode="auto">
          <a:xfrm>
            <a:off x="5508625" y="2133600"/>
            <a:ext cx="3024188" cy="1223963"/>
          </a:xfrm>
          <a:prstGeom prst="rightArrow">
            <a:avLst>
              <a:gd name="adj1" fmla="val 50000"/>
              <a:gd name="adj2" fmla="val 53717"/>
            </a:avLst>
          </a:prstGeom>
          <a:solidFill>
            <a:schemeClr val="bg1"/>
          </a:solidFill>
          <a:ln w="9525" algn="ctr">
            <a:solidFill>
              <a:schemeClr val="tx1"/>
            </a:solidFill>
            <a:round/>
            <a:headEnd/>
            <a:tailEnd/>
          </a:ln>
        </p:spPr>
        <p:txBody>
          <a:bodyPr/>
          <a:lstStyle/>
          <a:p>
            <a:endParaRPr lang="ja-JP" altLang="en-US"/>
          </a:p>
        </p:txBody>
      </p:sp>
      <p:sp>
        <p:nvSpPr>
          <p:cNvPr id="10307" name="テキスト ボックス 117"/>
          <p:cNvSpPr txBox="1">
            <a:spLocks noChangeArrowheads="1"/>
          </p:cNvSpPr>
          <p:nvPr/>
        </p:nvSpPr>
        <p:spPr bwMode="auto">
          <a:xfrm>
            <a:off x="6300788" y="2420938"/>
            <a:ext cx="1730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lgn="ctr" eaLnBrk="1" hangingPunct="1"/>
            <a:r>
              <a:rPr lang="ja-JP" altLang="en-US" sz="1600">
                <a:solidFill>
                  <a:srgbClr val="000000"/>
                </a:solidFill>
                <a:latin typeface="HGS創英角ｺﾞｼｯｸUB" pitchFamily="50" charset="-128"/>
                <a:ea typeface="HGS創英角ｺﾞｼｯｸUB" pitchFamily="50" charset="-128"/>
              </a:rPr>
              <a:t>広範囲のサンゴ</a:t>
            </a:r>
          </a:p>
          <a:p>
            <a:pPr algn="ctr" eaLnBrk="1" hangingPunct="1"/>
            <a:r>
              <a:rPr lang="ja-JP" altLang="en-US" sz="1600">
                <a:solidFill>
                  <a:srgbClr val="000000"/>
                </a:solidFill>
                <a:latin typeface="HGS創英角ｺﾞｼｯｸUB" pitchFamily="50" charset="-128"/>
                <a:ea typeface="HGS創英角ｺﾞｼｯｸUB" pitchFamily="50" charset="-128"/>
              </a:rPr>
              <a:t>絶滅</a:t>
            </a:r>
            <a:endParaRPr lang="ja-JP" altLang="en-US" sz="1600">
              <a:solidFill>
                <a:srgbClr val="4D4D4D"/>
              </a:solidFill>
              <a:latin typeface="HGS創英角ｺﾞｼｯｸUB" pitchFamily="50" charset="-128"/>
              <a:ea typeface="HGS創英角ｺﾞｼｯｸUB" pitchFamily="50" charset="-128"/>
            </a:endParaRPr>
          </a:p>
        </p:txBody>
      </p:sp>
      <p:sp>
        <p:nvSpPr>
          <p:cNvPr id="8260" name="Rectangle 57"/>
          <p:cNvSpPr>
            <a:spLocks noChangeArrowheads="1"/>
          </p:cNvSpPr>
          <p:nvPr/>
        </p:nvSpPr>
        <p:spPr bwMode="auto">
          <a:xfrm>
            <a:off x="2268538" y="3284538"/>
            <a:ext cx="107950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ja-JP" altLang="en-US" sz="1600">
                <a:solidFill>
                  <a:srgbClr val="000000"/>
                </a:solidFill>
                <a:latin typeface="ＭＳ Ｐゴシック" pitchFamily="50" charset="-128"/>
                <a:ea typeface="HGS創英角ｺﾞｼｯｸUB" pitchFamily="50" charset="-128"/>
              </a:rPr>
              <a:t>低緯度地域</a:t>
            </a:r>
            <a:endParaRPr lang="ja-JP" altLang="en-US" sz="1600">
              <a:solidFill>
                <a:srgbClr val="4D4D4D"/>
              </a:solidFill>
              <a:latin typeface="Arial" charset="0"/>
              <a:ea typeface="HGS創英角ｺﾞｼｯｸUB" pitchFamily="50" charset="-128"/>
            </a:endParaRPr>
          </a:p>
        </p:txBody>
      </p:sp>
      <p:sp>
        <p:nvSpPr>
          <p:cNvPr id="8261" name="右矢印 120"/>
          <p:cNvSpPr>
            <a:spLocks noChangeArrowheads="1"/>
          </p:cNvSpPr>
          <p:nvPr/>
        </p:nvSpPr>
        <p:spPr bwMode="auto">
          <a:xfrm>
            <a:off x="2987675" y="3357563"/>
            <a:ext cx="3671888" cy="720725"/>
          </a:xfrm>
          <a:prstGeom prst="rightArrow">
            <a:avLst>
              <a:gd name="adj1" fmla="val 50000"/>
              <a:gd name="adj2" fmla="val 110763"/>
            </a:avLst>
          </a:prstGeom>
          <a:solidFill>
            <a:schemeClr val="bg1"/>
          </a:solidFill>
          <a:ln w="9525" algn="ctr">
            <a:solidFill>
              <a:schemeClr val="tx1"/>
            </a:solidFill>
            <a:round/>
            <a:headEnd/>
            <a:tailEnd/>
          </a:ln>
        </p:spPr>
        <p:txBody>
          <a:bodyPr/>
          <a:lstStyle/>
          <a:p>
            <a:endParaRPr lang="ja-JP" altLang="en-US"/>
          </a:p>
        </p:txBody>
      </p:sp>
      <p:sp>
        <p:nvSpPr>
          <p:cNvPr id="8262" name="テキスト ボックス 121"/>
          <p:cNvSpPr txBox="1">
            <a:spLocks noChangeArrowheads="1"/>
          </p:cNvSpPr>
          <p:nvPr/>
        </p:nvSpPr>
        <p:spPr bwMode="auto">
          <a:xfrm>
            <a:off x="3162300" y="3500438"/>
            <a:ext cx="309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1600">
                <a:solidFill>
                  <a:srgbClr val="000000"/>
                </a:solidFill>
                <a:latin typeface="HGS創英角ｺﾞｼｯｸUB" pitchFamily="50" charset="-128"/>
                <a:ea typeface="HGS創英角ｺﾞｼｯｸUB" pitchFamily="50" charset="-128"/>
              </a:rPr>
              <a:t>いくつかの穀物で生産量減少</a:t>
            </a:r>
            <a:endParaRPr lang="ja-JP" altLang="en-US" sz="1600">
              <a:solidFill>
                <a:srgbClr val="4D4D4D"/>
              </a:solidFill>
              <a:latin typeface="HGS創英角ｺﾞｼｯｸUB" pitchFamily="50" charset="-128"/>
              <a:ea typeface="HGS創英角ｺﾞｼｯｸUB" pitchFamily="50" charset="-128"/>
            </a:endParaRPr>
          </a:p>
        </p:txBody>
      </p:sp>
      <p:sp>
        <p:nvSpPr>
          <p:cNvPr id="10311" name="右矢印 122"/>
          <p:cNvSpPr>
            <a:spLocks noChangeArrowheads="1"/>
          </p:cNvSpPr>
          <p:nvPr/>
        </p:nvSpPr>
        <p:spPr bwMode="auto">
          <a:xfrm>
            <a:off x="6659563" y="3357563"/>
            <a:ext cx="1914525" cy="719137"/>
          </a:xfrm>
          <a:prstGeom prst="rightArrow">
            <a:avLst>
              <a:gd name="adj1" fmla="val 50000"/>
              <a:gd name="adj2" fmla="val 50028"/>
            </a:avLst>
          </a:prstGeom>
          <a:solidFill>
            <a:schemeClr val="bg1"/>
          </a:solidFill>
          <a:ln w="9525" algn="ctr">
            <a:solidFill>
              <a:schemeClr val="tx1"/>
            </a:solidFill>
            <a:round/>
            <a:headEnd/>
            <a:tailEnd/>
          </a:ln>
        </p:spPr>
        <p:txBody>
          <a:bodyPr/>
          <a:lstStyle/>
          <a:p>
            <a:endParaRPr lang="ja-JP" altLang="en-US"/>
          </a:p>
        </p:txBody>
      </p:sp>
      <p:sp>
        <p:nvSpPr>
          <p:cNvPr id="10312" name="テキスト ボックス 124"/>
          <p:cNvSpPr txBox="1">
            <a:spLocks noChangeArrowheads="1"/>
          </p:cNvSpPr>
          <p:nvPr/>
        </p:nvSpPr>
        <p:spPr bwMode="auto">
          <a:xfrm>
            <a:off x="6918325" y="3533775"/>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1600">
                <a:solidFill>
                  <a:srgbClr val="000000"/>
                </a:solidFill>
                <a:latin typeface="HGS創英角ｺﾞｼｯｸUB" pitchFamily="50" charset="-128"/>
                <a:ea typeface="HGS創英角ｺﾞｼｯｸUB" pitchFamily="50" charset="-128"/>
              </a:rPr>
              <a:t>全てで減少</a:t>
            </a:r>
            <a:endParaRPr lang="ja-JP" altLang="en-US" sz="1600">
              <a:solidFill>
                <a:srgbClr val="4D4D4D"/>
              </a:solidFill>
              <a:latin typeface="HGS創英角ｺﾞｼｯｸUB" pitchFamily="50" charset="-128"/>
              <a:ea typeface="HGS創英角ｺﾞｼｯｸUB" pitchFamily="50" charset="-128"/>
            </a:endParaRPr>
          </a:p>
        </p:txBody>
      </p:sp>
      <p:sp>
        <p:nvSpPr>
          <p:cNvPr id="8265" name="Rectangle 57"/>
          <p:cNvSpPr>
            <a:spLocks noChangeArrowheads="1"/>
          </p:cNvSpPr>
          <p:nvPr/>
        </p:nvSpPr>
        <p:spPr bwMode="auto">
          <a:xfrm>
            <a:off x="2195513" y="4149725"/>
            <a:ext cx="201612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ja-JP" altLang="en-US" sz="1600">
                <a:solidFill>
                  <a:srgbClr val="000000"/>
                </a:solidFill>
                <a:latin typeface="ＭＳ Ｐゴシック" pitchFamily="50" charset="-128"/>
                <a:ea typeface="HGS創英角ｺﾞｼｯｸUB" pitchFamily="50" charset="-128"/>
              </a:rPr>
              <a:t>洪水に直面する人口</a:t>
            </a:r>
            <a:endParaRPr lang="ja-JP" altLang="en-US" sz="1600">
              <a:solidFill>
                <a:srgbClr val="4D4D4D"/>
              </a:solidFill>
              <a:latin typeface="Arial" charset="0"/>
              <a:ea typeface="HGS創英角ｺﾞｼｯｸUB" pitchFamily="50" charset="-128"/>
            </a:endParaRPr>
          </a:p>
        </p:txBody>
      </p:sp>
      <p:sp>
        <p:nvSpPr>
          <p:cNvPr id="8266" name="右矢印 122"/>
          <p:cNvSpPr>
            <a:spLocks noChangeArrowheads="1"/>
          </p:cNvSpPr>
          <p:nvPr/>
        </p:nvSpPr>
        <p:spPr bwMode="auto">
          <a:xfrm>
            <a:off x="3592513" y="4332288"/>
            <a:ext cx="1771650" cy="719137"/>
          </a:xfrm>
          <a:prstGeom prst="rightArrow">
            <a:avLst>
              <a:gd name="adj1" fmla="val 50000"/>
              <a:gd name="adj2" fmla="val 46295"/>
            </a:avLst>
          </a:prstGeom>
          <a:solidFill>
            <a:schemeClr val="bg1"/>
          </a:solidFill>
          <a:ln w="9525" algn="ctr">
            <a:solidFill>
              <a:schemeClr val="tx1"/>
            </a:solidFill>
            <a:round/>
            <a:headEnd/>
            <a:tailEnd/>
          </a:ln>
        </p:spPr>
        <p:txBody>
          <a:bodyPr/>
          <a:lstStyle/>
          <a:p>
            <a:endParaRPr lang="ja-JP" altLang="en-US"/>
          </a:p>
        </p:txBody>
      </p:sp>
      <p:sp>
        <p:nvSpPr>
          <p:cNvPr id="8267" name="テキスト ボックス 124"/>
          <p:cNvSpPr txBox="1">
            <a:spLocks noChangeArrowheads="1"/>
          </p:cNvSpPr>
          <p:nvPr/>
        </p:nvSpPr>
        <p:spPr bwMode="auto">
          <a:xfrm>
            <a:off x="3563938" y="4508500"/>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1600">
                <a:solidFill>
                  <a:srgbClr val="4D4D4D"/>
                </a:solidFill>
                <a:latin typeface="HGS創英角ｺﾞｼｯｸUB" pitchFamily="50" charset="-128"/>
                <a:ea typeface="HGS創英角ｺﾞｼｯｸUB" pitchFamily="50" charset="-128"/>
              </a:rPr>
              <a:t>～３００万人</a:t>
            </a:r>
          </a:p>
        </p:txBody>
      </p:sp>
      <p:sp>
        <p:nvSpPr>
          <p:cNvPr id="10316" name="右矢印 122"/>
          <p:cNvSpPr>
            <a:spLocks noChangeArrowheads="1"/>
          </p:cNvSpPr>
          <p:nvPr/>
        </p:nvSpPr>
        <p:spPr bwMode="auto">
          <a:xfrm>
            <a:off x="5392738" y="4332288"/>
            <a:ext cx="3282950" cy="719137"/>
          </a:xfrm>
          <a:prstGeom prst="rightArrow">
            <a:avLst>
              <a:gd name="adj1" fmla="val 50000"/>
              <a:gd name="adj2" fmla="val 85786"/>
            </a:avLst>
          </a:prstGeom>
          <a:solidFill>
            <a:schemeClr val="bg1"/>
          </a:solidFill>
          <a:ln w="9525" algn="ctr">
            <a:solidFill>
              <a:schemeClr val="tx1"/>
            </a:solidFill>
            <a:round/>
            <a:headEnd/>
            <a:tailEnd/>
          </a:ln>
        </p:spPr>
        <p:txBody>
          <a:bodyPr/>
          <a:lstStyle/>
          <a:p>
            <a:endParaRPr lang="ja-JP" altLang="en-US"/>
          </a:p>
        </p:txBody>
      </p:sp>
      <p:sp>
        <p:nvSpPr>
          <p:cNvPr id="10317" name="テキスト ボックス 124"/>
          <p:cNvSpPr txBox="1">
            <a:spLocks noChangeArrowheads="1"/>
          </p:cNvSpPr>
          <p:nvPr/>
        </p:nvSpPr>
        <p:spPr bwMode="auto">
          <a:xfrm>
            <a:off x="6156325" y="4508500"/>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en-US" altLang="ja-JP" sz="1600">
                <a:solidFill>
                  <a:srgbClr val="000000"/>
                </a:solidFill>
                <a:latin typeface="HGS創英角ｺﾞｼｯｸUB" pitchFamily="50" charset="-128"/>
                <a:ea typeface="HGS創英角ｺﾞｼｯｸUB" pitchFamily="50" charset="-128"/>
              </a:rPr>
              <a:t>200</a:t>
            </a:r>
            <a:r>
              <a:rPr lang="ja-JP" altLang="en-US" sz="1600">
                <a:solidFill>
                  <a:srgbClr val="000000"/>
                </a:solidFill>
                <a:latin typeface="HGS創英角ｺﾞｼｯｸUB" pitchFamily="50" charset="-128"/>
                <a:ea typeface="HGS創英角ｺﾞｼｯｸUB" pitchFamily="50" charset="-128"/>
              </a:rPr>
              <a:t>～</a:t>
            </a:r>
            <a:r>
              <a:rPr lang="en-US" altLang="ja-JP" sz="1600">
                <a:solidFill>
                  <a:srgbClr val="000000"/>
                </a:solidFill>
                <a:latin typeface="HGS創英角ｺﾞｼｯｸUB" pitchFamily="50" charset="-128"/>
                <a:ea typeface="HGS創英角ｺﾞｼｯｸUB" pitchFamily="50" charset="-128"/>
              </a:rPr>
              <a:t>1500</a:t>
            </a:r>
            <a:r>
              <a:rPr lang="ja-JP" altLang="en-US" sz="1600">
                <a:solidFill>
                  <a:srgbClr val="000000"/>
                </a:solidFill>
                <a:latin typeface="HGS創英角ｺﾞｼｯｸUB" pitchFamily="50" charset="-128"/>
                <a:ea typeface="HGS創英角ｺﾞｼｯｸUB" pitchFamily="50" charset="-128"/>
              </a:rPr>
              <a:t>万人</a:t>
            </a:r>
            <a:endParaRPr lang="ja-JP" altLang="en-US" sz="1600">
              <a:solidFill>
                <a:srgbClr val="4D4D4D"/>
              </a:solidFill>
              <a:latin typeface="HGS創英角ｺﾞｼｯｸUB" pitchFamily="50" charset="-128"/>
              <a:ea typeface="HGS創英角ｺﾞｼｯｸUB" pitchFamily="50" charset="-128"/>
            </a:endParaRPr>
          </a:p>
        </p:txBody>
      </p:sp>
      <p:sp>
        <p:nvSpPr>
          <p:cNvPr id="8270" name="右矢印 122"/>
          <p:cNvSpPr>
            <a:spLocks noChangeArrowheads="1"/>
          </p:cNvSpPr>
          <p:nvPr/>
        </p:nvSpPr>
        <p:spPr bwMode="auto">
          <a:xfrm>
            <a:off x="2339975" y="5157788"/>
            <a:ext cx="2995613" cy="719137"/>
          </a:xfrm>
          <a:prstGeom prst="rightArrow">
            <a:avLst>
              <a:gd name="adj1" fmla="val 50000"/>
              <a:gd name="adj2" fmla="val 78278"/>
            </a:avLst>
          </a:prstGeom>
          <a:solidFill>
            <a:schemeClr val="bg1"/>
          </a:solidFill>
          <a:ln w="9525" algn="ctr">
            <a:solidFill>
              <a:schemeClr val="tx1"/>
            </a:solidFill>
            <a:round/>
            <a:headEnd/>
            <a:tailEnd/>
          </a:ln>
        </p:spPr>
        <p:txBody>
          <a:bodyPr/>
          <a:lstStyle/>
          <a:p>
            <a:endParaRPr lang="ja-JP" altLang="en-US"/>
          </a:p>
        </p:txBody>
      </p:sp>
      <p:sp>
        <p:nvSpPr>
          <p:cNvPr id="8271" name="テキスト ボックス 124"/>
          <p:cNvSpPr txBox="1">
            <a:spLocks noChangeArrowheads="1"/>
          </p:cNvSpPr>
          <p:nvPr/>
        </p:nvSpPr>
        <p:spPr bwMode="auto">
          <a:xfrm>
            <a:off x="2339975" y="5334000"/>
            <a:ext cx="273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1600">
                <a:solidFill>
                  <a:srgbClr val="4D4D4D"/>
                </a:solidFill>
                <a:latin typeface="HGS創英角ｺﾞｼｯｸUB" pitchFamily="50" charset="-128"/>
                <a:ea typeface="HGS創英角ｺﾞｼｯｸUB" pitchFamily="50" charset="-128"/>
              </a:rPr>
              <a:t>感染症媒介生物の分布拡大</a:t>
            </a:r>
          </a:p>
        </p:txBody>
      </p:sp>
      <p:sp>
        <p:nvSpPr>
          <p:cNvPr id="10320" name="右矢印 122"/>
          <p:cNvSpPr>
            <a:spLocks noChangeArrowheads="1"/>
          </p:cNvSpPr>
          <p:nvPr/>
        </p:nvSpPr>
        <p:spPr bwMode="auto">
          <a:xfrm>
            <a:off x="5364163" y="5157788"/>
            <a:ext cx="3282950" cy="719137"/>
          </a:xfrm>
          <a:prstGeom prst="rightArrow">
            <a:avLst>
              <a:gd name="adj1" fmla="val 50000"/>
              <a:gd name="adj2" fmla="val 85786"/>
            </a:avLst>
          </a:prstGeom>
          <a:solidFill>
            <a:schemeClr val="bg1"/>
          </a:solidFill>
          <a:ln w="9525" algn="ctr">
            <a:solidFill>
              <a:schemeClr val="tx1"/>
            </a:solidFill>
            <a:round/>
            <a:headEnd/>
            <a:tailEnd/>
          </a:ln>
        </p:spPr>
        <p:txBody>
          <a:bodyPr/>
          <a:lstStyle/>
          <a:p>
            <a:endParaRPr lang="ja-JP" altLang="en-US"/>
          </a:p>
        </p:txBody>
      </p:sp>
      <p:sp>
        <p:nvSpPr>
          <p:cNvPr id="10321" name="テキスト ボックス 124"/>
          <p:cNvSpPr txBox="1">
            <a:spLocks noChangeArrowheads="1"/>
          </p:cNvSpPr>
          <p:nvPr/>
        </p:nvSpPr>
        <p:spPr bwMode="auto">
          <a:xfrm>
            <a:off x="5435600" y="5334000"/>
            <a:ext cx="309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r>
              <a:rPr lang="ja-JP" altLang="en-US" sz="1600">
                <a:solidFill>
                  <a:srgbClr val="000000"/>
                </a:solidFill>
                <a:latin typeface="HGS創英角ｺﾞｼｯｸUB" pitchFamily="50" charset="-128"/>
                <a:ea typeface="HGS創英角ｺﾞｼｯｸUB" pitchFamily="50" charset="-128"/>
              </a:rPr>
              <a:t>保険サービスへの重大な負担</a:t>
            </a:r>
            <a:endParaRPr lang="ja-JP" altLang="en-US" sz="1600">
              <a:solidFill>
                <a:srgbClr val="4D4D4D"/>
              </a:solidFill>
              <a:latin typeface="HGS創英角ｺﾞｼｯｸUB" pitchFamily="50" charset="-128"/>
              <a:ea typeface="HGS創英角ｺﾞｼｯｸUB" pitchFamily="50" charset="-128"/>
            </a:endParaRPr>
          </a:p>
        </p:txBody>
      </p:sp>
      <p:sp>
        <p:nvSpPr>
          <p:cNvPr id="82" name="Text Box 33"/>
          <p:cNvSpPr txBox="1">
            <a:spLocks noChangeArrowheads="1"/>
          </p:cNvSpPr>
          <p:nvPr/>
        </p:nvSpPr>
        <p:spPr bwMode="auto">
          <a:xfrm>
            <a:off x="7445265" y="619809"/>
            <a:ext cx="1698735" cy="646331"/>
          </a:xfrm>
          <a:prstGeom prst="rect">
            <a:avLst/>
          </a:prstGeom>
          <a:noFill/>
          <a:ln w="9525">
            <a:noFill/>
            <a:miter lim="800000"/>
            <a:headEnd/>
            <a:tailEnd/>
          </a:ln>
          <a:effectLst/>
        </p:spPr>
        <p:txBody>
          <a:bodyPr wrap="square">
            <a:spAutoFit/>
          </a:bodyPr>
          <a:lstStyle/>
          <a:p>
            <a:pPr algn="just" eaLnBrk="1" hangingPunct="1">
              <a:spcBef>
                <a:spcPts val="0"/>
              </a:spcBef>
              <a:buClr>
                <a:schemeClr val="tx2"/>
              </a:buClr>
              <a:buSzPct val="75000"/>
              <a:buFont typeface="Wingdings" pitchFamily="2" charset="2"/>
              <a:buNone/>
              <a:defRPr/>
            </a:pPr>
            <a:r>
              <a:rPr lang="en-US" altLang="ja-JP" sz="18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100</a:t>
            </a:r>
            <a:r>
              <a:rPr lang="ja-JP" altLang="en-US" sz="18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年後最大</a:t>
            </a:r>
            <a:r>
              <a:rPr lang="en-US" altLang="ja-JP" sz="18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4.8℃</a:t>
            </a:r>
            <a:r>
              <a:rPr lang="ja-JP" altLang="en-US" sz="18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上昇</a:t>
            </a:r>
          </a:p>
        </p:txBody>
      </p:sp>
      <p:cxnSp>
        <p:nvCxnSpPr>
          <p:cNvPr id="3" name="直線コネクタ 2"/>
          <p:cNvCxnSpPr/>
          <p:nvPr/>
        </p:nvCxnSpPr>
        <p:spPr bwMode="auto">
          <a:xfrm>
            <a:off x="8532813" y="1343025"/>
            <a:ext cx="0" cy="4749800"/>
          </a:xfrm>
          <a:prstGeom prst="line">
            <a:avLst/>
          </a:prstGeom>
          <a:solidFill>
            <a:schemeClr val="accent1"/>
          </a:solidFill>
          <a:ln w="31750" cap="flat" cmpd="sng" algn="ctr">
            <a:solidFill>
              <a:srgbClr val="FF0000"/>
            </a:solidFill>
            <a:prstDash val="solid"/>
            <a:round/>
            <a:headEnd type="none" w="med" len="med"/>
            <a:tailEnd type="none" w="med" len="med"/>
          </a:ln>
          <a:effectLst/>
        </p:spPr>
      </p:cxnSp>
      <p:cxnSp>
        <p:nvCxnSpPr>
          <p:cNvPr id="12" name="直線矢印コネクタ 11"/>
          <p:cNvCxnSpPr>
            <a:stCxn id="82" idx="2"/>
          </p:cNvCxnSpPr>
          <p:nvPr/>
        </p:nvCxnSpPr>
        <p:spPr bwMode="auto">
          <a:xfrm>
            <a:off x="8294633" y="1266140"/>
            <a:ext cx="238180" cy="8958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500"/>
                                        <p:tgtEl>
                                          <p:spTgt spid="102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61"/>
                                        </p:tgtEl>
                                        <p:attrNameLst>
                                          <p:attrName>style.visibility</p:attrName>
                                        </p:attrNameLst>
                                      </p:cBhvr>
                                      <p:to>
                                        <p:strVal val="visible"/>
                                      </p:to>
                                    </p:set>
                                    <p:animEffect transition="in" filter="fade">
                                      <p:cBhvr>
                                        <p:cTn id="10" dur="500"/>
                                        <p:tgtEl>
                                          <p:spTgt spid="102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62"/>
                                        </p:tgtEl>
                                        <p:attrNameLst>
                                          <p:attrName>style.visibility</p:attrName>
                                        </p:attrNameLst>
                                      </p:cBhvr>
                                      <p:to>
                                        <p:strVal val="visible"/>
                                      </p:to>
                                    </p:set>
                                    <p:animEffect transition="in" filter="fade">
                                      <p:cBhvr>
                                        <p:cTn id="13" dur="500"/>
                                        <p:tgtEl>
                                          <p:spTgt spid="102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63"/>
                                        </p:tgtEl>
                                        <p:attrNameLst>
                                          <p:attrName>style.visibility</p:attrName>
                                        </p:attrNameLst>
                                      </p:cBhvr>
                                      <p:to>
                                        <p:strVal val="visible"/>
                                      </p:to>
                                    </p:set>
                                    <p:animEffect transition="in" filter="fade">
                                      <p:cBhvr>
                                        <p:cTn id="16" dur="500"/>
                                        <p:tgtEl>
                                          <p:spTgt spid="102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64"/>
                                        </p:tgtEl>
                                        <p:attrNameLst>
                                          <p:attrName>style.visibility</p:attrName>
                                        </p:attrNameLst>
                                      </p:cBhvr>
                                      <p:to>
                                        <p:strVal val="visible"/>
                                      </p:to>
                                    </p:set>
                                    <p:animEffect transition="in" filter="fade">
                                      <p:cBhvr>
                                        <p:cTn id="19" dur="500"/>
                                        <p:tgtEl>
                                          <p:spTgt spid="102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65"/>
                                        </p:tgtEl>
                                        <p:attrNameLst>
                                          <p:attrName>style.visibility</p:attrName>
                                        </p:attrNameLst>
                                      </p:cBhvr>
                                      <p:to>
                                        <p:strVal val="visible"/>
                                      </p:to>
                                    </p:set>
                                    <p:animEffect transition="in" filter="fade">
                                      <p:cBhvr>
                                        <p:cTn id="22" dur="500"/>
                                        <p:tgtEl>
                                          <p:spTgt spid="102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00"/>
                                        </p:tgtEl>
                                        <p:attrNameLst>
                                          <p:attrName>style.visibility</p:attrName>
                                        </p:attrNameLst>
                                      </p:cBhvr>
                                      <p:to>
                                        <p:strVal val="visible"/>
                                      </p:to>
                                    </p:set>
                                    <p:animEffect transition="in" filter="fade">
                                      <p:cBhvr>
                                        <p:cTn id="25" dur="500"/>
                                        <p:tgtEl>
                                          <p:spTgt spid="103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01"/>
                                        </p:tgtEl>
                                        <p:attrNameLst>
                                          <p:attrName>style.visibility</p:attrName>
                                        </p:attrNameLst>
                                      </p:cBhvr>
                                      <p:to>
                                        <p:strVal val="visible"/>
                                      </p:to>
                                    </p:set>
                                    <p:animEffect transition="in" filter="fade">
                                      <p:cBhvr>
                                        <p:cTn id="28" dur="500"/>
                                        <p:tgtEl>
                                          <p:spTgt spid="1030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06"/>
                                        </p:tgtEl>
                                        <p:attrNameLst>
                                          <p:attrName>style.visibility</p:attrName>
                                        </p:attrNameLst>
                                      </p:cBhvr>
                                      <p:to>
                                        <p:strVal val="visible"/>
                                      </p:to>
                                    </p:set>
                                    <p:animEffect transition="in" filter="fade">
                                      <p:cBhvr>
                                        <p:cTn id="31" dur="500"/>
                                        <p:tgtEl>
                                          <p:spTgt spid="103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07"/>
                                        </p:tgtEl>
                                        <p:attrNameLst>
                                          <p:attrName>style.visibility</p:attrName>
                                        </p:attrNameLst>
                                      </p:cBhvr>
                                      <p:to>
                                        <p:strVal val="visible"/>
                                      </p:to>
                                    </p:set>
                                    <p:animEffect transition="in" filter="fade">
                                      <p:cBhvr>
                                        <p:cTn id="34" dur="500"/>
                                        <p:tgtEl>
                                          <p:spTgt spid="1030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311"/>
                                        </p:tgtEl>
                                        <p:attrNameLst>
                                          <p:attrName>style.visibility</p:attrName>
                                        </p:attrNameLst>
                                      </p:cBhvr>
                                      <p:to>
                                        <p:strVal val="visible"/>
                                      </p:to>
                                    </p:set>
                                    <p:animEffect transition="in" filter="fade">
                                      <p:cBhvr>
                                        <p:cTn id="37" dur="500"/>
                                        <p:tgtEl>
                                          <p:spTgt spid="103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312"/>
                                        </p:tgtEl>
                                        <p:attrNameLst>
                                          <p:attrName>style.visibility</p:attrName>
                                        </p:attrNameLst>
                                      </p:cBhvr>
                                      <p:to>
                                        <p:strVal val="visible"/>
                                      </p:to>
                                    </p:set>
                                    <p:animEffect transition="in" filter="fade">
                                      <p:cBhvr>
                                        <p:cTn id="40" dur="500"/>
                                        <p:tgtEl>
                                          <p:spTgt spid="103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316"/>
                                        </p:tgtEl>
                                        <p:attrNameLst>
                                          <p:attrName>style.visibility</p:attrName>
                                        </p:attrNameLst>
                                      </p:cBhvr>
                                      <p:to>
                                        <p:strVal val="visible"/>
                                      </p:to>
                                    </p:set>
                                    <p:animEffect transition="in" filter="fade">
                                      <p:cBhvr>
                                        <p:cTn id="43" dur="500"/>
                                        <p:tgtEl>
                                          <p:spTgt spid="103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317"/>
                                        </p:tgtEl>
                                        <p:attrNameLst>
                                          <p:attrName>style.visibility</p:attrName>
                                        </p:attrNameLst>
                                      </p:cBhvr>
                                      <p:to>
                                        <p:strVal val="visible"/>
                                      </p:to>
                                    </p:set>
                                    <p:animEffect transition="in" filter="fade">
                                      <p:cBhvr>
                                        <p:cTn id="46" dur="500"/>
                                        <p:tgtEl>
                                          <p:spTgt spid="103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320"/>
                                        </p:tgtEl>
                                        <p:attrNameLst>
                                          <p:attrName>style.visibility</p:attrName>
                                        </p:attrNameLst>
                                      </p:cBhvr>
                                      <p:to>
                                        <p:strVal val="visible"/>
                                      </p:to>
                                    </p:set>
                                    <p:animEffect transition="in" filter="fade">
                                      <p:cBhvr>
                                        <p:cTn id="49" dur="500"/>
                                        <p:tgtEl>
                                          <p:spTgt spid="103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21"/>
                                        </p:tgtEl>
                                        <p:attrNameLst>
                                          <p:attrName>style.visibility</p:attrName>
                                        </p:attrNameLst>
                                      </p:cBhvr>
                                      <p:to>
                                        <p:strVal val="visible"/>
                                      </p:to>
                                    </p:set>
                                    <p:animEffect transition="in" filter="fade">
                                      <p:cBhvr>
                                        <p:cTn id="52" dur="500"/>
                                        <p:tgtEl>
                                          <p:spTgt spid="103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292"/>
                                        </p:tgtEl>
                                        <p:attrNameLst>
                                          <p:attrName>style.visibility</p:attrName>
                                        </p:attrNameLst>
                                      </p:cBhvr>
                                      <p:to>
                                        <p:strVal val="visible"/>
                                      </p:to>
                                    </p:set>
                                    <p:animEffect transition="in" filter="fade">
                                      <p:cBhvr>
                                        <p:cTn id="55" dur="500"/>
                                        <p:tgtEl>
                                          <p:spTgt spid="102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0161"/>
                                        </p:tgtEl>
                                        <p:attrNameLst>
                                          <p:attrName>style.visibility</p:attrName>
                                        </p:attrNameLst>
                                      </p:cBhvr>
                                      <p:to>
                                        <p:strVal val="visible"/>
                                      </p:to>
                                    </p:set>
                                    <p:animEffect transition="in" filter="fade">
                                      <p:cBhvr>
                                        <p:cTn id="58" dur="500"/>
                                        <p:tgtEl>
                                          <p:spTgt spid="1301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10261" grpId="0" animBg="1"/>
      <p:bldP spid="10262" grpId="0" animBg="1"/>
      <p:bldP spid="10263" grpId="0" animBg="1"/>
      <p:bldP spid="10264" grpId="0" animBg="1"/>
      <p:bldP spid="10265" grpId="0" animBg="1"/>
      <p:bldP spid="10292" grpId="0" animBg="1"/>
      <p:bldP spid="130161" grpId="0"/>
      <p:bldP spid="10300" grpId="0" animBg="1"/>
      <p:bldP spid="10301" grpId="0"/>
      <p:bldP spid="10306" grpId="0" animBg="1"/>
      <p:bldP spid="10307" grpId="0"/>
      <p:bldP spid="10311" grpId="0" animBg="1"/>
      <p:bldP spid="10312" grpId="0"/>
      <p:bldP spid="10316" grpId="0" animBg="1"/>
      <p:bldP spid="10317" grpId="0"/>
      <p:bldP spid="10320" grpId="0" animBg="1"/>
      <p:bldP spid="1032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371600"/>
            <a:ext cx="9144000" cy="54864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9219" name="Rectangle 3"/>
          <p:cNvSpPr>
            <a:spLocks noChangeArrowheads="1"/>
          </p:cNvSpPr>
          <p:nvPr/>
        </p:nvSpPr>
        <p:spPr bwMode="auto">
          <a:xfrm>
            <a:off x="1547813" y="1916113"/>
            <a:ext cx="60467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endParaRPr lang="ja-JP" altLang="ja-JP" b="1">
              <a:solidFill>
                <a:schemeClr val="tx2"/>
              </a:solidFill>
              <a:latin typeface="HG丸ｺﾞｼｯｸM-PRO" pitchFamily="50" charset="-128"/>
              <a:ea typeface="HG丸ｺﾞｼｯｸM-PRO" pitchFamily="50" charset="-128"/>
            </a:endParaRPr>
          </a:p>
        </p:txBody>
      </p:sp>
      <p:sp>
        <p:nvSpPr>
          <p:cNvPr id="9220" name="Rectangle 4"/>
          <p:cNvSpPr>
            <a:spLocks noChangeArrowheads="1"/>
          </p:cNvSpPr>
          <p:nvPr/>
        </p:nvSpPr>
        <p:spPr bwMode="auto">
          <a:xfrm>
            <a:off x="741363" y="3276600"/>
            <a:ext cx="5791200" cy="609600"/>
          </a:xfrm>
          <a:prstGeom prst="rect">
            <a:avLst/>
          </a:prstGeom>
          <a:solidFill>
            <a:srgbClr val="FFCC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1269" name="Rectangle 5"/>
          <p:cNvSpPr>
            <a:spLocks noChangeArrowheads="1"/>
          </p:cNvSpPr>
          <p:nvPr/>
        </p:nvSpPr>
        <p:spPr bwMode="auto">
          <a:xfrm>
            <a:off x="817563" y="3886200"/>
            <a:ext cx="5638800" cy="685800"/>
          </a:xfrm>
          <a:prstGeom prst="rect">
            <a:avLst/>
          </a:prstGeom>
          <a:solidFill>
            <a:srgbClr val="CCFFFF"/>
          </a:solidFill>
          <a:ln w="9525">
            <a:solidFill>
              <a:srgbClr val="CCFFFF"/>
            </a:solidFill>
            <a:miter lim="800000"/>
            <a:headEnd/>
            <a:tailEnd/>
          </a:ln>
        </p:spPr>
        <p:txBody>
          <a:bodyPr wrap="none" anchor="ctr"/>
          <a:lstStyle/>
          <a:p>
            <a:endParaRPr lang="ja-JP" altLang="en-US"/>
          </a:p>
        </p:txBody>
      </p:sp>
      <p:grpSp>
        <p:nvGrpSpPr>
          <p:cNvPr id="9222" name="Group 6"/>
          <p:cNvGrpSpPr>
            <a:grpSpLocks/>
          </p:cNvGrpSpPr>
          <p:nvPr/>
        </p:nvGrpSpPr>
        <p:grpSpPr bwMode="auto">
          <a:xfrm>
            <a:off x="6303963" y="4648200"/>
            <a:ext cx="584200" cy="920750"/>
            <a:chOff x="3760" y="2924"/>
            <a:chExt cx="368" cy="580"/>
          </a:xfrm>
        </p:grpSpPr>
        <p:sp>
          <p:nvSpPr>
            <p:cNvPr id="9246" name="AutoShape 7"/>
            <p:cNvSpPr>
              <a:spLocks noChangeArrowheads="1"/>
            </p:cNvSpPr>
            <p:nvPr/>
          </p:nvSpPr>
          <p:spPr bwMode="auto">
            <a:xfrm rot="5400000">
              <a:off x="3804" y="2880"/>
              <a:ext cx="276" cy="36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3 w 21600"/>
                <a:gd name="T13" fmla="*/ 2908 h 21600"/>
                <a:gd name="T14" fmla="*/ 1823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3366FF"/>
            </a:solidFill>
            <a:ln w="9525">
              <a:solidFill>
                <a:srgbClr val="3366FF"/>
              </a:solidFill>
              <a:miter lim="800000"/>
              <a:headEnd/>
              <a:tailEnd/>
            </a:ln>
          </p:spPr>
          <p:txBody>
            <a:bodyPr anchor="ctr">
              <a:spAutoFit/>
            </a:bodyPr>
            <a:lstStyle/>
            <a:p>
              <a:endParaRPr lang="ja-JP" altLang="en-US"/>
            </a:p>
          </p:txBody>
        </p:sp>
        <p:sp>
          <p:nvSpPr>
            <p:cNvPr id="9247" name="Rectangle 8"/>
            <p:cNvSpPr>
              <a:spLocks noChangeArrowheads="1"/>
            </p:cNvSpPr>
            <p:nvPr/>
          </p:nvSpPr>
          <p:spPr bwMode="auto">
            <a:xfrm>
              <a:off x="3936" y="3088"/>
              <a:ext cx="192" cy="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ja-JP" altLang="en-US"/>
            </a:p>
          </p:txBody>
        </p:sp>
        <p:sp>
          <p:nvSpPr>
            <p:cNvPr id="9248" name="AutoShape 9"/>
            <p:cNvSpPr>
              <a:spLocks noChangeArrowheads="1"/>
            </p:cNvSpPr>
            <p:nvPr/>
          </p:nvSpPr>
          <p:spPr bwMode="auto">
            <a:xfrm>
              <a:off x="3936" y="3075"/>
              <a:ext cx="188" cy="47"/>
            </a:xfrm>
            <a:prstGeom prst="flowChartTerminator">
              <a:avLst/>
            </a:prstGeom>
            <a:solidFill>
              <a:srgbClr val="3366FF"/>
            </a:solidFill>
            <a:ln w="9525">
              <a:solidFill>
                <a:srgbClr val="3366FF"/>
              </a:solidFill>
              <a:miter lim="800000"/>
              <a:headEnd/>
              <a:tailEnd/>
            </a:ln>
          </p:spPr>
          <p:txBody>
            <a:bodyPr anchor="ctr">
              <a:spAutoFit/>
            </a:bodyPr>
            <a:lstStyle/>
            <a:p>
              <a:endParaRPr lang="ja-JP" altLang="en-US"/>
            </a:p>
          </p:txBody>
        </p:sp>
        <p:graphicFrame>
          <p:nvGraphicFramePr>
            <p:cNvPr id="9249" name="Object 10"/>
            <p:cNvGraphicFramePr>
              <a:graphicFrameLocks noChangeAspect="1"/>
            </p:cNvGraphicFramePr>
            <p:nvPr/>
          </p:nvGraphicFramePr>
          <p:xfrm>
            <a:off x="3936" y="3205"/>
            <a:ext cx="140" cy="299"/>
          </p:xfrm>
          <a:graphic>
            <a:graphicData uri="http://schemas.openxmlformats.org/presentationml/2006/ole">
              <mc:AlternateContent xmlns:mc="http://schemas.openxmlformats.org/markup-compatibility/2006">
                <mc:Choice xmlns:v="urn:schemas-microsoft-com:vml" Requires="v">
                  <p:oleObj spid="_x0000_s9326" name="ビットマップ イメージ" r:id="rId3" imgW="542857" imgH="1162212" progId="Paint.Picture">
                    <p:embed/>
                  </p:oleObj>
                </mc:Choice>
                <mc:Fallback>
                  <p:oleObj name="ビットマップ イメージ" r:id="rId3" imgW="542857" imgH="1162212"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3205"/>
                          <a:ext cx="140"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50" name="Line 11"/>
            <p:cNvSpPr>
              <a:spLocks noChangeShapeType="1"/>
            </p:cNvSpPr>
            <p:nvPr/>
          </p:nvSpPr>
          <p:spPr bwMode="auto">
            <a:xfrm>
              <a:off x="3936" y="3116"/>
              <a:ext cx="1" cy="13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grpSp>
      <p:sp>
        <p:nvSpPr>
          <p:cNvPr id="9223" name="Line 12"/>
          <p:cNvSpPr>
            <a:spLocks noChangeShapeType="1"/>
          </p:cNvSpPr>
          <p:nvPr/>
        </p:nvSpPr>
        <p:spPr bwMode="auto">
          <a:xfrm>
            <a:off x="760413" y="3276600"/>
            <a:ext cx="5695950" cy="0"/>
          </a:xfrm>
          <a:prstGeom prst="line">
            <a:avLst/>
          </a:prstGeom>
          <a:noFill/>
          <a:ln w="19050">
            <a:solidFill>
              <a:srgbClr val="3366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9224" name="Line 13"/>
          <p:cNvSpPr>
            <a:spLocks noChangeShapeType="1"/>
          </p:cNvSpPr>
          <p:nvPr/>
        </p:nvSpPr>
        <p:spPr bwMode="auto">
          <a:xfrm>
            <a:off x="741363" y="3879850"/>
            <a:ext cx="5715000" cy="0"/>
          </a:xfrm>
          <a:prstGeom prst="line">
            <a:avLst/>
          </a:prstGeom>
          <a:noFill/>
          <a:ln w="19050">
            <a:solidFill>
              <a:srgbClr val="3366FF"/>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pic>
        <p:nvPicPr>
          <p:cNvPr id="9225" name="Picture 14" descr="IN0057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535113"/>
            <a:ext cx="7953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AutoShape 15"/>
          <p:cNvSpPr>
            <a:spLocks/>
          </p:cNvSpPr>
          <p:nvPr/>
        </p:nvSpPr>
        <p:spPr bwMode="auto">
          <a:xfrm rot="5400000">
            <a:off x="2960688" y="2524125"/>
            <a:ext cx="1371600" cy="5467350"/>
          </a:xfrm>
          <a:prstGeom prst="rightBracket">
            <a:avLst>
              <a:gd name="adj" fmla="val 33218"/>
            </a:avLst>
          </a:prstGeom>
          <a:solidFill>
            <a:srgbClr val="99CCFF"/>
          </a:solidFill>
          <a:ln>
            <a:noFill/>
          </a:ln>
          <a:extLst>
            <a:ext uri="{91240B29-F687-4F45-9708-019B960494DF}">
              <a14:hiddenLine xmlns:a14="http://schemas.microsoft.com/office/drawing/2010/main" w="0">
                <a:solidFill>
                  <a:srgbClr val="000000"/>
                </a:solidFill>
                <a:round/>
                <a:headEnd/>
                <a:tailEnd/>
              </a14:hiddenLine>
            </a:ext>
          </a:extLst>
        </p:spPr>
        <p:txBody>
          <a:bodyPr anchor="ctr">
            <a:spAutoFit/>
          </a:bodyPr>
          <a:lstStyle/>
          <a:p>
            <a:endParaRPr lang="ja-JP" altLang="en-US"/>
          </a:p>
        </p:txBody>
      </p:sp>
      <p:sp>
        <p:nvSpPr>
          <p:cNvPr id="9227" name="Line 16"/>
          <p:cNvSpPr>
            <a:spLocks noChangeShapeType="1"/>
          </p:cNvSpPr>
          <p:nvPr/>
        </p:nvSpPr>
        <p:spPr bwMode="auto">
          <a:xfrm>
            <a:off x="893763" y="4572000"/>
            <a:ext cx="5486400" cy="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1276" name="Rectangle 17"/>
          <p:cNvSpPr>
            <a:spLocks noChangeArrowheads="1"/>
          </p:cNvSpPr>
          <p:nvPr/>
        </p:nvSpPr>
        <p:spPr bwMode="auto">
          <a:xfrm>
            <a:off x="1274763" y="1600200"/>
            <a:ext cx="60340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ja-JP" altLang="en-US" sz="2400" dirty="0">
                <a:latin typeface="HGS創英角ｺﾞｼｯｸUB" pitchFamily="50" charset="-128"/>
                <a:ea typeface="HGS創英角ｺﾞｼｯｸUB" pitchFamily="50" charset="-128"/>
              </a:rPr>
              <a:t>人為的排出量</a:t>
            </a:r>
          </a:p>
          <a:p>
            <a:pPr marL="533400" indent="-533400" eaLnBrk="1" hangingPunct="1"/>
            <a:r>
              <a:rPr lang="ja-JP" altLang="en-US" sz="2400" dirty="0">
                <a:latin typeface="HGS創英角ｺﾞｼｯｸUB" pitchFamily="50" charset="-128"/>
                <a:ea typeface="HGS創英角ｺﾞｼｯｸUB" pitchFamily="50" charset="-128"/>
              </a:rPr>
              <a:t>　年　</a:t>
            </a:r>
            <a:r>
              <a:rPr lang="en-US" altLang="ja-JP" sz="3200" dirty="0">
                <a:solidFill>
                  <a:srgbClr val="FF0000"/>
                </a:solidFill>
                <a:latin typeface="HGS創英角ｺﾞｼｯｸUB" pitchFamily="50" charset="-128"/>
                <a:ea typeface="HGS創英角ｺﾞｼｯｸUB" pitchFamily="50" charset="-128"/>
              </a:rPr>
              <a:t>7.2</a:t>
            </a:r>
            <a:r>
              <a:rPr lang="en-US" altLang="ja-JP" sz="2400" dirty="0">
                <a:latin typeface="HGS創英角ｺﾞｼｯｸUB" pitchFamily="50" charset="-128"/>
                <a:ea typeface="HGS創英角ｺﾞｼｯｸUB" pitchFamily="50" charset="-128"/>
              </a:rPr>
              <a:t>Gt</a:t>
            </a:r>
            <a:r>
              <a:rPr lang="ja-JP" altLang="en-US" sz="2400" dirty="0">
                <a:latin typeface="HGS創英角ｺﾞｼｯｸUB" pitchFamily="50" charset="-128"/>
                <a:ea typeface="HGS創英角ｺﾞｼｯｸUB" pitchFamily="50" charset="-128"/>
              </a:rPr>
              <a:t>／年（濃度　</a:t>
            </a:r>
            <a:r>
              <a:rPr lang="en-US" altLang="ja-JP" sz="2400" dirty="0">
                <a:latin typeface="HGS創英角ｺﾞｼｯｸUB" pitchFamily="50" charset="-128"/>
                <a:ea typeface="HGS創英角ｺﾞｼｯｸUB" pitchFamily="50" charset="-128"/>
              </a:rPr>
              <a:t>2ppm/</a:t>
            </a:r>
            <a:r>
              <a:rPr lang="ja-JP" altLang="en-US" sz="2400" dirty="0">
                <a:latin typeface="HGS創英角ｺﾞｼｯｸUB" pitchFamily="50" charset="-128"/>
                <a:ea typeface="HGS創英角ｺﾞｼｯｸUB" pitchFamily="50" charset="-128"/>
              </a:rPr>
              <a:t>年上昇）</a:t>
            </a:r>
          </a:p>
        </p:txBody>
      </p:sp>
      <p:sp>
        <p:nvSpPr>
          <p:cNvPr id="9229" name="AutoShape 18"/>
          <p:cNvSpPr>
            <a:spLocks/>
          </p:cNvSpPr>
          <p:nvPr/>
        </p:nvSpPr>
        <p:spPr bwMode="auto">
          <a:xfrm rot="5400000">
            <a:off x="2011363" y="1422400"/>
            <a:ext cx="3270250" cy="5772150"/>
          </a:xfrm>
          <a:prstGeom prst="rightBracket">
            <a:avLst>
              <a:gd name="adj" fmla="val 14709"/>
            </a:avLst>
          </a:prstGeom>
          <a:noFill/>
          <a:ln w="1016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p>
        </p:txBody>
      </p:sp>
      <p:sp>
        <p:nvSpPr>
          <p:cNvPr id="9230" name="Rectangle 19"/>
          <p:cNvSpPr>
            <a:spLocks noChangeArrowheads="1"/>
          </p:cNvSpPr>
          <p:nvPr/>
        </p:nvSpPr>
        <p:spPr bwMode="auto">
          <a:xfrm>
            <a:off x="1293813" y="5008563"/>
            <a:ext cx="44767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ctr" eaLnBrk="1" hangingPunct="1"/>
            <a:r>
              <a:rPr lang="ja-JP" altLang="en-US" sz="2800">
                <a:latin typeface="HGS創英角ｺﾞｼｯｸUB" pitchFamily="50" charset="-128"/>
                <a:ea typeface="HGS創英角ｺﾞｼｯｸUB" pitchFamily="50" charset="-128"/>
              </a:rPr>
              <a:t>大気中の二酸化炭素</a:t>
            </a:r>
          </a:p>
        </p:txBody>
      </p:sp>
      <p:sp>
        <p:nvSpPr>
          <p:cNvPr id="9231" name="Rectangle 20"/>
          <p:cNvSpPr>
            <a:spLocks noChangeArrowheads="1"/>
          </p:cNvSpPr>
          <p:nvPr/>
        </p:nvSpPr>
        <p:spPr bwMode="auto">
          <a:xfrm>
            <a:off x="893763" y="4191000"/>
            <a:ext cx="19812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ja-JP" altLang="en-US" sz="2200">
                <a:latin typeface="HGS創英角ｺﾞｼｯｸUB" pitchFamily="50" charset="-128"/>
                <a:ea typeface="HGS創英角ｺﾞｼｯｸUB" pitchFamily="50" charset="-128"/>
              </a:rPr>
              <a:t>自然の濃度</a:t>
            </a:r>
          </a:p>
        </p:txBody>
      </p:sp>
      <p:sp>
        <p:nvSpPr>
          <p:cNvPr id="11280" name="Rectangle 21"/>
          <p:cNvSpPr>
            <a:spLocks noChangeArrowheads="1"/>
          </p:cNvSpPr>
          <p:nvPr/>
        </p:nvSpPr>
        <p:spPr bwMode="auto">
          <a:xfrm>
            <a:off x="893763" y="3457575"/>
            <a:ext cx="2238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ja-JP" altLang="en-US" sz="2200" dirty="0">
                <a:latin typeface="HGS創英角ｺﾞｼｯｸUB" pitchFamily="50" charset="-128"/>
                <a:ea typeface="HGS創英角ｺﾞｼｯｸUB" pitchFamily="50" charset="-128"/>
              </a:rPr>
              <a:t>現在（</a:t>
            </a:r>
            <a:r>
              <a:rPr lang="en-US" altLang="ja-JP" sz="2200" dirty="0">
                <a:latin typeface="HGS創英角ｺﾞｼｯｸUB" pitchFamily="50" charset="-128"/>
                <a:ea typeface="HGS創英角ｺﾞｼｯｸUB" pitchFamily="50" charset="-128"/>
              </a:rPr>
              <a:t>2014</a:t>
            </a:r>
            <a:r>
              <a:rPr lang="ja-JP" altLang="en-US" sz="2200" dirty="0">
                <a:latin typeface="HGS創英角ｺﾞｼｯｸUB" pitchFamily="50" charset="-128"/>
                <a:ea typeface="HGS創英角ｺﾞｼｯｸUB" pitchFamily="50" charset="-128"/>
              </a:rPr>
              <a:t>）</a:t>
            </a:r>
          </a:p>
        </p:txBody>
      </p:sp>
      <p:sp>
        <p:nvSpPr>
          <p:cNvPr id="11281" name="Rectangle 22"/>
          <p:cNvSpPr>
            <a:spLocks noChangeArrowheads="1"/>
          </p:cNvSpPr>
          <p:nvPr/>
        </p:nvSpPr>
        <p:spPr bwMode="auto">
          <a:xfrm>
            <a:off x="893763" y="2895600"/>
            <a:ext cx="3048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en-US" altLang="ja-JP" sz="2200">
                <a:latin typeface="HGP創英角ｺﾞｼｯｸUB" pitchFamily="50" charset="-128"/>
                <a:ea typeface="HGP創英角ｺﾞｼｯｸUB" pitchFamily="50" charset="-128"/>
              </a:rPr>
              <a:t>2℃</a:t>
            </a:r>
            <a:r>
              <a:rPr lang="ja-JP" altLang="en-US" sz="2200">
                <a:latin typeface="HGP創英角ｺﾞｼｯｸUB" pitchFamily="50" charset="-128"/>
                <a:ea typeface="HGP創英角ｺﾞｼｯｸUB" pitchFamily="50" charset="-128"/>
              </a:rPr>
              <a:t>の温度上昇の場合</a:t>
            </a:r>
          </a:p>
        </p:txBody>
      </p:sp>
      <p:sp>
        <p:nvSpPr>
          <p:cNvPr id="11282" name="Rectangle 23"/>
          <p:cNvSpPr>
            <a:spLocks noChangeArrowheads="1"/>
          </p:cNvSpPr>
          <p:nvPr/>
        </p:nvSpPr>
        <p:spPr bwMode="auto">
          <a:xfrm>
            <a:off x="6456363" y="5562600"/>
            <a:ext cx="26876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ja-JP" altLang="en-US" sz="2400" dirty="0">
                <a:latin typeface="HGS創英角ｺﾞｼｯｸUB" pitchFamily="50" charset="-128"/>
                <a:ea typeface="HGS創英角ｺﾞｼｯｸUB" pitchFamily="50" charset="-128"/>
              </a:rPr>
              <a:t>自然の吸収量</a:t>
            </a:r>
          </a:p>
          <a:p>
            <a:pPr marL="533400" indent="-533400" eaLnBrk="1" hangingPunct="1"/>
            <a:r>
              <a:rPr lang="ja-JP" altLang="en-US" sz="2400" dirty="0">
                <a:latin typeface="HGS創英角ｺﾞｼｯｸUB" pitchFamily="50" charset="-128"/>
                <a:ea typeface="HGS創英角ｺﾞｼｯｸUB" pitchFamily="50" charset="-128"/>
              </a:rPr>
              <a:t>　年　</a:t>
            </a:r>
            <a:r>
              <a:rPr lang="en-US" altLang="ja-JP" sz="2800" dirty="0">
                <a:solidFill>
                  <a:srgbClr val="FF0000"/>
                </a:solidFill>
                <a:latin typeface="HGS創英角ｺﾞｼｯｸUB" pitchFamily="50" charset="-128"/>
                <a:ea typeface="HGS創英角ｺﾞｼｯｸUB" pitchFamily="50" charset="-128"/>
              </a:rPr>
              <a:t>3.1</a:t>
            </a:r>
            <a:r>
              <a:rPr lang="en-US" altLang="ja-JP" sz="2400" dirty="0">
                <a:latin typeface="HGS創英角ｺﾞｼｯｸUB" pitchFamily="50" charset="-128"/>
                <a:ea typeface="HGS創英角ｺﾞｼｯｸUB" pitchFamily="50" charset="-128"/>
              </a:rPr>
              <a:t>Gt</a:t>
            </a:r>
            <a:r>
              <a:rPr lang="ja-JP" altLang="en-US" sz="2400" dirty="0">
                <a:latin typeface="HGS創英角ｺﾞｼｯｸUB" pitchFamily="50" charset="-128"/>
                <a:ea typeface="HGS創英角ｺﾞｼｯｸUB" pitchFamily="50" charset="-128"/>
              </a:rPr>
              <a:t>／年</a:t>
            </a:r>
          </a:p>
        </p:txBody>
      </p:sp>
      <p:sp>
        <p:nvSpPr>
          <p:cNvPr id="9235" name="Rectangle 24"/>
          <p:cNvSpPr>
            <a:spLocks noChangeArrowheads="1"/>
          </p:cNvSpPr>
          <p:nvPr/>
        </p:nvSpPr>
        <p:spPr bwMode="auto">
          <a:xfrm>
            <a:off x="457200" y="6248400"/>
            <a:ext cx="440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en-US" altLang="ja-JP" sz="2000">
                <a:latin typeface="HGS創英角ｺﾞｼｯｸUB" pitchFamily="50" charset="-128"/>
                <a:ea typeface="HGS創英角ｺﾞｼｯｸUB" pitchFamily="50" charset="-128"/>
              </a:rPr>
              <a:t>Gt</a:t>
            </a:r>
            <a:r>
              <a:rPr lang="ja-JP" altLang="en-US" sz="2000">
                <a:latin typeface="HGS創英角ｺﾞｼｯｸUB" pitchFamily="50" charset="-128"/>
                <a:ea typeface="HGS創英角ｺﾞｼｯｸUB" pitchFamily="50" charset="-128"/>
              </a:rPr>
              <a:t>＝</a:t>
            </a:r>
            <a:r>
              <a:rPr lang="en-US" altLang="ja-JP" sz="2000">
                <a:latin typeface="HGS創英角ｺﾞｼｯｸUB" pitchFamily="50" charset="-128"/>
                <a:ea typeface="HGS創英角ｺﾞｼｯｸUB" pitchFamily="50" charset="-128"/>
              </a:rPr>
              <a:t>10</a:t>
            </a:r>
            <a:r>
              <a:rPr lang="ja-JP" altLang="en-US" sz="2000">
                <a:latin typeface="HGS創英角ｺﾞｼｯｸUB" pitchFamily="50" charset="-128"/>
                <a:ea typeface="HGS創英角ｺﾞｼｯｸUB" pitchFamily="50" charset="-128"/>
              </a:rPr>
              <a:t>億トン（炭素換算）</a:t>
            </a:r>
          </a:p>
        </p:txBody>
      </p:sp>
      <p:sp>
        <p:nvSpPr>
          <p:cNvPr id="11284" name="Rectangle 25"/>
          <p:cNvSpPr>
            <a:spLocks noChangeArrowheads="1"/>
          </p:cNvSpPr>
          <p:nvPr/>
        </p:nvSpPr>
        <p:spPr bwMode="auto">
          <a:xfrm>
            <a:off x="4856163" y="4238625"/>
            <a:ext cx="152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r" eaLnBrk="1" hangingPunct="1"/>
            <a:r>
              <a:rPr lang="en-US" altLang="ja-JP" sz="2200">
                <a:latin typeface="HGS創英角ｺﾞｼｯｸUB" pitchFamily="50" charset="-128"/>
                <a:ea typeface="HGS創英角ｺﾞｼｯｸUB" pitchFamily="50" charset="-128"/>
              </a:rPr>
              <a:t>280ppm</a:t>
            </a:r>
          </a:p>
        </p:txBody>
      </p:sp>
      <p:sp>
        <p:nvSpPr>
          <p:cNvPr id="11285" name="Rectangle 26"/>
          <p:cNvSpPr>
            <a:spLocks noChangeArrowheads="1"/>
          </p:cNvSpPr>
          <p:nvPr/>
        </p:nvSpPr>
        <p:spPr bwMode="auto">
          <a:xfrm>
            <a:off x="3733800" y="2895600"/>
            <a:ext cx="26463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r" eaLnBrk="1" hangingPunct="1"/>
            <a:r>
              <a:rPr lang="en-US" altLang="ja-JP" sz="2200">
                <a:latin typeface="HGS創英角ｺﾞｼｯｸUB" pitchFamily="50" charset="-128"/>
                <a:ea typeface="HGS創英角ｺﾞｼｯｸUB" pitchFamily="50" charset="-128"/>
              </a:rPr>
              <a:t>450ppm</a:t>
            </a:r>
            <a:r>
              <a:rPr lang="ja-JP" altLang="en-US" sz="2200">
                <a:latin typeface="HGS創英角ｺﾞｼｯｸUB" pitchFamily="50" charset="-128"/>
                <a:ea typeface="HGS創英角ｺﾞｼｯｸUB" pitchFamily="50" charset="-128"/>
              </a:rPr>
              <a:t>程度</a:t>
            </a:r>
          </a:p>
        </p:txBody>
      </p:sp>
      <p:sp>
        <p:nvSpPr>
          <p:cNvPr id="11286" name="Rectangle 27"/>
          <p:cNvSpPr>
            <a:spLocks noChangeArrowheads="1"/>
          </p:cNvSpPr>
          <p:nvPr/>
        </p:nvSpPr>
        <p:spPr bwMode="auto">
          <a:xfrm>
            <a:off x="4856163" y="3533775"/>
            <a:ext cx="1524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r" eaLnBrk="1" hangingPunct="1"/>
            <a:r>
              <a:rPr lang="en-US" altLang="ja-JP" sz="2200" dirty="0">
                <a:latin typeface="HGS創英角ｺﾞｼｯｸUB" pitchFamily="50" charset="-128"/>
                <a:ea typeface="HGS創英角ｺﾞｼｯｸUB" pitchFamily="50" charset="-128"/>
              </a:rPr>
              <a:t>400ppm</a:t>
            </a:r>
          </a:p>
        </p:txBody>
      </p:sp>
      <p:sp>
        <p:nvSpPr>
          <p:cNvPr id="11287" name="AutoShape 28"/>
          <p:cNvSpPr>
            <a:spLocks noChangeArrowheads="1"/>
          </p:cNvSpPr>
          <p:nvPr/>
        </p:nvSpPr>
        <p:spPr bwMode="auto">
          <a:xfrm>
            <a:off x="2951163" y="4038600"/>
            <a:ext cx="1066800" cy="381000"/>
          </a:xfrm>
          <a:prstGeom prst="up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ja-JP" altLang="en-US"/>
          </a:p>
        </p:txBody>
      </p:sp>
      <p:sp>
        <p:nvSpPr>
          <p:cNvPr id="11288" name="Rectangle 29"/>
          <p:cNvSpPr>
            <a:spLocks noChangeArrowheads="1"/>
          </p:cNvSpPr>
          <p:nvPr/>
        </p:nvSpPr>
        <p:spPr bwMode="auto">
          <a:xfrm>
            <a:off x="3713163" y="4038600"/>
            <a:ext cx="14478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r>
              <a:rPr lang="ja-JP" altLang="en-US" sz="2200">
                <a:latin typeface="HGS創英角ｺﾞｼｯｸUB" pitchFamily="50" charset="-128"/>
                <a:ea typeface="HGS創英角ｺﾞｼｯｸUB" pitchFamily="50" charset="-128"/>
              </a:rPr>
              <a:t>工業化</a:t>
            </a:r>
          </a:p>
        </p:txBody>
      </p:sp>
      <p:sp>
        <p:nvSpPr>
          <p:cNvPr id="9241" name="Text Box 30"/>
          <p:cNvSpPr txBox="1">
            <a:spLocks noChangeArrowheads="1"/>
          </p:cNvSpPr>
          <p:nvPr/>
        </p:nvSpPr>
        <p:spPr bwMode="auto">
          <a:xfrm>
            <a:off x="5334000" y="6553200"/>
            <a:ext cx="3198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1400" dirty="0">
                <a:solidFill>
                  <a:srgbClr val="333333"/>
                </a:solidFill>
                <a:latin typeface="HGS創英角ｺﾞｼｯｸUB" pitchFamily="50" charset="-128"/>
                <a:ea typeface="HGS創英角ｺﾞｼｯｸUB" pitchFamily="50" charset="-128"/>
              </a:rPr>
              <a:t>（</a:t>
            </a:r>
            <a:r>
              <a:rPr lang="en-US" altLang="ja-JP" sz="1400" dirty="0">
                <a:solidFill>
                  <a:srgbClr val="333333"/>
                </a:solidFill>
                <a:latin typeface="HGS創英角ｺﾞｼｯｸUB" pitchFamily="50" charset="-128"/>
                <a:ea typeface="HGS創英角ｺﾞｼｯｸUB" pitchFamily="50" charset="-128"/>
              </a:rPr>
              <a:t>IPCC『</a:t>
            </a:r>
            <a:r>
              <a:rPr lang="ja-JP" altLang="en-US" sz="1400" dirty="0">
                <a:solidFill>
                  <a:srgbClr val="333333"/>
                </a:solidFill>
                <a:latin typeface="HGS創英角ｺﾞｼｯｸUB" pitchFamily="50" charset="-128"/>
                <a:ea typeface="HGS創英角ｺﾞｼｯｸUB" pitchFamily="50" charset="-128"/>
              </a:rPr>
              <a:t>第</a:t>
            </a:r>
            <a:r>
              <a:rPr lang="en-US" altLang="ja-JP" sz="1400" dirty="0">
                <a:solidFill>
                  <a:srgbClr val="333333"/>
                </a:solidFill>
                <a:latin typeface="HGS創英角ｺﾞｼｯｸUB" pitchFamily="50" charset="-128"/>
                <a:ea typeface="HGS創英角ｺﾞｼｯｸUB" pitchFamily="50" charset="-128"/>
              </a:rPr>
              <a:t>4</a:t>
            </a:r>
            <a:r>
              <a:rPr lang="ja-JP" altLang="en-US" sz="1400" dirty="0">
                <a:solidFill>
                  <a:srgbClr val="333333"/>
                </a:solidFill>
                <a:latin typeface="HGS創英角ｺﾞｼｯｸUB" pitchFamily="50" charset="-128"/>
                <a:ea typeface="HGS創英角ｺﾞｼｯｸUB" pitchFamily="50" charset="-128"/>
              </a:rPr>
              <a:t>次評価報告書</a:t>
            </a:r>
            <a:r>
              <a:rPr lang="en-US" altLang="ja-JP" sz="1400" dirty="0">
                <a:solidFill>
                  <a:srgbClr val="333333"/>
                </a:solidFill>
                <a:latin typeface="HGS創英角ｺﾞｼｯｸUB" pitchFamily="50" charset="-128"/>
                <a:ea typeface="HGS創英角ｺﾞｼｯｸUB" pitchFamily="50" charset="-128"/>
              </a:rPr>
              <a:t>』</a:t>
            </a:r>
            <a:r>
              <a:rPr lang="ja-JP" altLang="en-US" sz="1400" dirty="0">
                <a:solidFill>
                  <a:srgbClr val="333333"/>
                </a:solidFill>
                <a:latin typeface="HGS創英角ｺﾞｼｯｸUB" pitchFamily="50" charset="-128"/>
                <a:ea typeface="HGS創英角ｺﾞｼｯｸUB" pitchFamily="50" charset="-128"/>
              </a:rPr>
              <a:t>より）</a:t>
            </a:r>
          </a:p>
        </p:txBody>
      </p:sp>
      <p:sp>
        <p:nvSpPr>
          <p:cNvPr id="9242" name="Rectangle 31"/>
          <p:cNvSpPr>
            <a:spLocks noChangeArrowheads="1"/>
          </p:cNvSpPr>
          <p:nvPr/>
        </p:nvSpPr>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9243" name="Rectangle 32"/>
          <p:cNvSpPr>
            <a:spLocks noChangeArrowheads="1"/>
          </p:cNvSpPr>
          <p:nvPr/>
        </p:nvSpPr>
        <p:spPr bwMode="auto">
          <a:xfrm>
            <a:off x="304800" y="1371600"/>
            <a:ext cx="8839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sp>
        <p:nvSpPr>
          <p:cNvPr id="116769" name="Text Box 33"/>
          <p:cNvSpPr txBox="1">
            <a:spLocks noChangeArrowheads="1"/>
          </p:cNvSpPr>
          <p:nvPr/>
        </p:nvSpPr>
        <p:spPr bwMode="auto">
          <a:xfrm>
            <a:off x="6696653" y="2964826"/>
            <a:ext cx="2382837" cy="1200329"/>
          </a:xfrm>
          <a:prstGeom prst="rect">
            <a:avLst/>
          </a:prstGeom>
          <a:noFill/>
          <a:ln w="9525">
            <a:noFill/>
            <a:miter lim="800000"/>
            <a:headEnd/>
            <a:tailEnd/>
          </a:ln>
          <a:effectLst/>
        </p:spPr>
        <p:txBody>
          <a:bodyPr>
            <a:spAutoFit/>
          </a:bodyPr>
          <a:lstStyle/>
          <a:p>
            <a:pPr algn="just" eaLnBrk="1" hangingPunct="1">
              <a:spcBef>
                <a:spcPts val="0"/>
              </a:spcBef>
              <a:buClr>
                <a:schemeClr val="tx2"/>
              </a:buClr>
              <a:buSzPct val="75000"/>
              <a:buFont typeface="Wingdings" pitchFamily="2" charset="2"/>
              <a:buNone/>
              <a:defRPr/>
            </a:pPr>
            <a:r>
              <a:rPr lang="ja-JP" altLang="en-US" sz="24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排出＞自然吸収</a:t>
            </a:r>
            <a:endParaRPr lang="en-US" altLang="ja-JP" sz="24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endParaRPr>
          </a:p>
          <a:p>
            <a:pPr algn="ctr" eaLnBrk="1" hangingPunct="1">
              <a:spcBef>
                <a:spcPts val="0"/>
              </a:spcBef>
              <a:buClr>
                <a:schemeClr val="tx2"/>
              </a:buClr>
              <a:buSzPct val="75000"/>
              <a:buFont typeface="Wingdings" pitchFamily="2" charset="2"/>
              <a:buNone/>
              <a:defRPr/>
            </a:pPr>
            <a:r>
              <a:rPr lang="ja-JP" altLang="en-US" sz="24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早期に</a:t>
            </a:r>
          </a:p>
          <a:p>
            <a:pPr algn="ctr" eaLnBrk="1" hangingPunct="1">
              <a:spcBef>
                <a:spcPts val="0"/>
              </a:spcBef>
              <a:buClr>
                <a:schemeClr val="tx2"/>
              </a:buClr>
              <a:buSzPct val="75000"/>
              <a:buFont typeface="Wingdings" pitchFamily="2" charset="2"/>
              <a:buNone/>
              <a:defRPr/>
            </a:pPr>
            <a:r>
              <a:rPr lang="ja-JP" altLang="en-US" sz="2400" dirty="0">
                <a:solidFill>
                  <a:srgbClr val="FF0000"/>
                </a:solidFill>
                <a:effectLst>
                  <a:outerShdw blurRad="38100" dist="38100" dir="2700000" algn="tl">
                    <a:srgbClr val="C0C0C0"/>
                  </a:outerShdw>
                </a:effectLst>
                <a:latin typeface="HGS創英角ｺﾞｼｯｸUB" pitchFamily="50" charset="-128"/>
                <a:ea typeface="HGS創英角ｺﾞｼｯｸUB" pitchFamily="50" charset="-128"/>
              </a:rPr>
              <a:t>排出量を半減！</a:t>
            </a:r>
          </a:p>
        </p:txBody>
      </p:sp>
      <p:sp>
        <p:nvSpPr>
          <p:cNvPr id="9245" name="Rectangle 36"/>
          <p:cNvSpPr>
            <a:spLocks noGrp="1" noChangeArrowheads="1"/>
          </p:cNvSpPr>
          <p:nvPr>
            <p:ph type="title"/>
          </p:nvPr>
        </p:nvSpPr>
        <p:spPr>
          <a:xfrm>
            <a:off x="80648" y="0"/>
            <a:ext cx="7772400" cy="1143000"/>
          </a:xfrm>
        </p:spPr>
        <p:txBody>
          <a:bodyPr/>
          <a:lstStyle/>
          <a:p>
            <a:pPr algn="l" eaLnBrk="1" hangingPunct="1"/>
            <a:r>
              <a:rPr lang="en-US" altLang="ja-JP" sz="3600" dirty="0">
                <a:latin typeface="HG創英角ｺﾞｼｯｸUB" pitchFamily="49" charset="-128"/>
                <a:ea typeface="HG創英角ｺﾞｼｯｸUB" pitchFamily="49" charset="-128"/>
              </a:rPr>
              <a:t>CO2</a:t>
            </a:r>
            <a:r>
              <a:rPr lang="ja-JP" altLang="en-US" sz="3600" dirty="0">
                <a:latin typeface="HG創英角ｺﾞｼｯｸUB" pitchFamily="49" charset="-128"/>
                <a:ea typeface="HG創英角ｺﾞｼｯｸUB" pitchFamily="49" charset="-128"/>
              </a:rPr>
              <a:t>濃度上昇の背景</a:t>
            </a:r>
          </a:p>
        </p:txBody>
      </p:sp>
      <p:sp>
        <p:nvSpPr>
          <p:cNvPr id="2" name="スライド番号プレースホルダー 1"/>
          <p:cNvSpPr>
            <a:spLocks noGrp="1"/>
          </p:cNvSpPr>
          <p:nvPr>
            <p:ph type="sldNum" sz="quarter" idx="12"/>
          </p:nvPr>
        </p:nvSpPr>
        <p:spPr>
          <a:xfrm>
            <a:off x="6847681" y="6324600"/>
            <a:ext cx="1905000" cy="457200"/>
          </a:xfrm>
        </p:spPr>
        <p:txBody>
          <a:bodyPr/>
          <a:lstStyle/>
          <a:p>
            <a:pPr>
              <a:defRPr/>
            </a:pPr>
            <a:fld id="{095D7B97-5308-4997-8CC4-7A0D9942A796}" type="slidenum">
              <a:rPr lang="en-US" altLang="ja-JP" smtClean="0"/>
              <a:pPr>
                <a:defRPr/>
              </a:pPr>
              <a:t>8</a:t>
            </a:fld>
            <a:endParaRPr lang="en-US" altLang="ja-JP"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Effect transition="in" filter="fade">
                                      <p:cBhvr>
                                        <p:cTn id="7" dur="500"/>
                                        <p:tgtEl>
                                          <p:spTgt spid="112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87"/>
                                        </p:tgtEl>
                                        <p:attrNameLst>
                                          <p:attrName>style.visibility</p:attrName>
                                        </p:attrNameLst>
                                      </p:cBhvr>
                                      <p:to>
                                        <p:strVal val="visible"/>
                                      </p:to>
                                    </p:set>
                                    <p:animEffect transition="in" filter="fade">
                                      <p:cBhvr>
                                        <p:cTn id="10" dur="500"/>
                                        <p:tgtEl>
                                          <p:spTgt spid="112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84"/>
                                        </p:tgtEl>
                                        <p:attrNameLst>
                                          <p:attrName>style.visibility</p:attrName>
                                        </p:attrNameLst>
                                      </p:cBhvr>
                                      <p:to>
                                        <p:strVal val="visible"/>
                                      </p:to>
                                    </p:set>
                                    <p:animEffect transition="in" filter="fade">
                                      <p:cBhvr>
                                        <p:cTn id="13" dur="500"/>
                                        <p:tgtEl>
                                          <p:spTgt spid="1128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fade">
                                      <p:cBhvr>
                                        <p:cTn id="16" dur="500"/>
                                        <p:tgtEl>
                                          <p:spTgt spid="112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80"/>
                                        </p:tgtEl>
                                        <p:attrNameLst>
                                          <p:attrName>style.visibility</p:attrName>
                                        </p:attrNameLst>
                                      </p:cBhvr>
                                      <p:to>
                                        <p:strVal val="visible"/>
                                      </p:to>
                                    </p:set>
                                    <p:animEffect transition="in" filter="fade">
                                      <p:cBhvr>
                                        <p:cTn id="19" dur="500"/>
                                        <p:tgtEl>
                                          <p:spTgt spid="112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86"/>
                                        </p:tgtEl>
                                        <p:attrNameLst>
                                          <p:attrName>style.visibility</p:attrName>
                                        </p:attrNameLst>
                                      </p:cBhvr>
                                      <p:to>
                                        <p:strVal val="visible"/>
                                      </p:to>
                                    </p:set>
                                    <p:animEffect transition="in" filter="fade">
                                      <p:cBhvr>
                                        <p:cTn id="22" dur="500"/>
                                        <p:tgtEl>
                                          <p:spTgt spid="112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76"/>
                                        </p:tgtEl>
                                        <p:attrNameLst>
                                          <p:attrName>style.visibility</p:attrName>
                                        </p:attrNameLst>
                                      </p:cBhvr>
                                      <p:to>
                                        <p:strVal val="visible"/>
                                      </p:to>
                                    </p:set>
                                    <p:animEffect transition="in" filter="fade">
                                      <p:cBhvr>
                                        <p:cTn id="27" dur="500"/>
                                        <p:tgtEl>
                                          <p:spTgt spid="1127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82"/>
                                        </p:tgtEl>
                                        <p:attrNameLst>
                                          <p:attrName>style.visibility</p:attrName>
                                        </p:attrNameLst>
                                      </p:cBhvr>
                                      <p:to>
                                        <p:strVal val="visible"/>
                                      </p:to>
                                    </p:set>
                                    <p:animEffect transition="in" filter="fade">
                                      <p:cBhvr>
                                        <p:cTn id="30" dur="500"/>
                                        <p:tgtEl>
                                          <p:spTgt spid="112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281"/>
                                        </p:tgtEl>
                                        <p:attrNameLst>
                                          <p:attrName>style.visibility</p:attrName>
                                        </p:attrNameLst>
                                      </p:cBhvr>
                                      <p:to>
                                        <p:strVal val="visible"/>
                                      </p:to>
                                    </p:set>
                                    <p:animEffect transition="in" filter="fade">
                                      <p:cBhvr>
                                        <p:cTn id="35" dur="500"/>
                                        <p:tgtEl>
                                          <p:spTgt spid="112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285"/>
                                        </p:tgtEl>
                                        <p:attrNameLst>
                                          <p:attrName>style.visibility</p:attrName>
                                        </p:attrNameLst>
                                      </p:cBhvr>
                                      <p:to>
                                        <p:strVal val="visible"/>
                                      </p:to>
                                    </p:set>
                                    <p:animEffect transition="in" filter="fade">
                                      <p:cBhvr>
                                        <p:cTn id="38" dur="500"/>
                                        <p:tgtEl>
                                          <p:spTgt spid="112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6769"/>
                                        </p:tgtEl>
                                        <p:attrNameLst>
                                          <p:attrName>style.visibility</p:attrName>
                                        </p:attrNameLst>
                                      </p:cBhvr>
                                      <p:to>
                                        <p:strVal val="visible"/>
                                      </p:to>
                                    </p:set>
                                    <p:animEffect transition="in" filter="fade">
                                      <p:cBhvr>
                                        <p:cTn id="41" dur="500"/>
                                        <p:tgtEl>
                                          <p:spTgt spid="116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6" grpId="0"/>
      <p:bldP spid="11280" grpId="0"/>
      <p:bldP spid="11281" grpId="0"/>
      <p:bldP spid="11282" grpId="0"/>
      <p:bldP spid="11284" grpId="0"/>
      <p:bldP spid="11285" grpId="0"/>
      <p:bldP spid="11286" grpId="0"/>
      <p:bldP spid="11287" grpId="0" animBg="1"/>
      <p:bldP spid="11288" grpId="0"/>
      <p:bldP spid="1167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6631" y="0"/>
            <a:ext cx="7772400" cy="836613"/>
          </a:xfrm>
        </p:spPr>
        <p:txBody>
          <a:bodyPr/>
          <a:lstStyle/>
          <a:p>
            <a:pPr algn="l"/>
            <a:r>
              <a:rPr lang="ja-JP" altLang="en-US" sz="4000" dirty="0">
                <a:solidFill>
                  <a:schemeClr val="tx1"/>
                </a:solidFill>
                <a:ea typeface="HGS創英角ｺﾞｼｯｸUB" pitchFamily="50" charset="-128"/>
              </a:rPr>
              <a:t>必要な削減水準</a:t>
            </a:r>
          </a:p>
        </p:txBody>
      </p:sp>
      <p:sp>
        <p:nvSpPr>
          <p:cNvPr id="2" name="スライド番号プレースホルダー 1"/>
          <p:cNvSpPr>
            <a:spLocks noGrp="1"/>
          </p:cNvSpPr>
          <p:nvPr>
            <p:ph type="sldNum" sz="quarter" idx="12"/>
          </p:nvPr>
        </p:nvSpPr>
        <p:spPr/>
        <p:txBody>
          <a:bodyPr/>
          <a:lstStyle/>
          <a:p>
            <a:pPr>
              <a:defRPr/>
            </a:pPr>
            <a:fld id="{095D7B97-5308-4997-8CC4-7A0D9942A796}" type="slidenum">
              <a:rPr lang="en-US" altLang="ja-JP" smtClean="0"/>
              <a:pPr>
                <a:defRPr/>
              </a:pPr>
              <a:t>9</a:t>
            </a:fld>
            <a:endParaRPr lang="en-US" altLang="ja-JP"/>
          </a:p>
        </p:txBody>
      </p:sp>
      <p:pic>
        <p:nvPicPr>
          <p:cNvPr id="122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08050"/>
            <a:ext cx="6018212" cy="565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Line 6"/>
          <p:cNvSpPr>
            <a:spLocks noChangeShapeType="1"/>
          </p:cNvSpPr>
          <p:nvPr/>
        </p:nvSpPr>
        <p:spPr bwMode="auto">
          <a:xfrm flipV="1">
            <a:off x="4427538" y="4867275"/>
            <a:ext cx="0" cy="647700"/>
          </a:xfrm>
          <a:prstGeom prst="line">
            <a:avLst/>
          </a:prstGeom>
          <a:noFill/>
          <a:ln w="1016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3" name="Line 8"/>
          <p:cNvSpPr>
            <a:spLocks noChangeShapeType="1"/>
          </p:cNvSpPr>
          <p:nvPr/>
        </p:nvSpPr>
        <p:spPr bwMode="auto">
          <a:xfrm flipV="1">
            <a:off x="2239963" y="4146550"/>
            <a:ext cx="0" cy="1368425"/>
          </a:xfrm>
          <a:prstGeom prst="line">
            <a:avLst/>
          </a:prstGeom>
          <a:noFill/>
          <a:ln w="1016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4" name="Line 9"/>
          <p:cNvSpPr>
            <a:spLocks noChangeShapeType="1"/>
          </p:cNvSpPr>
          <p:nvPr/>
        </p:nvSpPr>
        <p:spPr bwMode="auto">
          <a:xfrm>
            <a:off x="2484438" y="4149725"/>
            <a:ext cx="2592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5" name="Line 10"/>
          <p:cNvSpPr>
            <a:spLocks noChangeShapeType="1"/>
          </p:cNvSpPr>
          <p:nvPr/>
        </p:nvSpPr>
        <p:spPr bwMode="auto">
          <a:xfrm>
            <a:off x="4140200" y="4868863"/>
            <a:ext cx="1584325"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6" name="Line 11"/>
          <p:cNvSpPr>
            <a:spLocks noChangeShapeType="1"/>
          </p:cNvSpPr>
          <p:nvPr/>
        </p:nvSpPr>
        <p:spPr bwMode="auto">
          <a:xfrm>
            <a:off x="2268538" y="4146550"/>
            <a:ext cx="2159000" cy="720725"/>
          </a:xfrm>
          <a:prstGeom prst="line">
            <a:avLst/>
          </a:prstGeom>
          <a:noFill/>
          <a:ln w="3810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8" name="Text Box 14"/>
          <p:cNvSpPr txBox="1">
            <a:spLocks noChangeArrowheads="1"/>
          </p:cNvSpPr>
          <p:nvPr/>
        </p:nvSpPr>
        <p:spPr bwMode="auto">
          <a:xfrm>
            <a:off x="1763713" y="2276475"/>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000">
                <a:latin typeface="HGS創英角ｺﾞｼｯｸUB" pitchFamily="50" charset="-128"/>
                <a:ea typeface="HGS創英角ｺﾞｼｯｸUB" pitchFamily="50" charset="-128"/>
              </a:rPr>
              <a:t>自然体だと</a:t>
            </a:r>
            <a:r>
              <a:rPr lang="en-US" altLang="ja-JP" sz="2000">
                <a:latin typeface="HGS創英角ｺﾞｼｯｸUB" pitchFamily="50" charset="-128"/>
                <a:ea typeface="HGS創英角ｺﾞｼｯｸUB" pitchFamily="50" charset="-128"/>
              </a:rPr>
              <a:t>2</a:t>
            </a:r>
            <a:r>
              <a:rPr lang="ja-JP" altLang="en-US" sz="2000">
                <a:latin typeface="HGS創英角ｺﾞｼｯｸUB" pitchFamily="50" charset="-128"/>
                <a:ea typeface="HGS創英角ｺﾞｼｯｸUB" pitchFamily="50" charset="-128"/>
              </a:rPr>
              <a:t>倍　</a:t>
            </a:r>
            <a:r>
              <a:rPr lang="en-US" altLang="ja-JP" sz="2000">
                <a:latin typeface="HGS創英角ｺﾞｼｯｸUB" pitchFamily="50" charset="-128"/>
                <a:ea typeface="HGS創英角ｺﾞｼｯｸUB" pitchFamily="50" charset="-128"/>
              </a:rPr>
              <a:t>15Gt</a:t>
            </a:r>
            <a:r>
              <a:rPr lang="ja-JP" altLang="en-US" sz="2000">
                <a:latin typeface="HGS創英角ｺﾞｼｯｸUB" pitchFamily="50" charset="-128"/>
                <a:ea typeface="HGS創英角ｺﾞｼｯｸUB" pitchFamily="50" charset="-128"/>
              </a:rPr>
              <a:t>　</a:t>
            </a:r>
          </a:p>
        </p:txBody>
      </p:sp>
      <p:sp>
        <p:nvSpPr>
          <p:cNvPr id="12299" name="Line 15"/>
          <p:cNvSpPr>
            <a:spLocks noChangeShapeType="1"/>
          </p:cNvSpPr>
          <p:nvPr/>
        </p:nvSpPr>
        <p:spPr bwMode="auto">
          <a:xfrm>
            <a:off x="3708400" y="2565400"/>
            <a:ext cx="5762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0" name="Text Box 17"/>
          <p:cNvSpPr txBox="1">
            <a:spLocks noChangeArrowheads="1"/>
          </p:cNvSpPr>
          <p:nvPr/>
        </p:nvSpPr>
        <p:spPr bwMode="auto">
          <a:xfrm>
            <a:off x="1835150" y="3570288"/>
            <a:ext cx="172878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000">
                <a:latin typeface="HGS創英角ｺﾞｼｯｸUB" pitchFamily="50" charset="-128"/>
                <a:ea typeface="HGS創英角ｺﾞｼｯｸUB" pitchFamily="50" charset="-128"/>
              </a:rPr>
              <a:t>現状</a:t>
            </a:r>
            <a:r>
              <a:rPr lang="en-US" altLang="ja-JP" sz="2000">
                <a:latin typeface="HGS創英角ｺﾞｼｯｸUB" pitchFamily="50" charset="-128"/>
                <a:ea typeface="HGS創英角ｺﾞｼｯｸUB" pitchFamily="50" charset="-128"/>
              </a:rPr>
              <a:t>7.2Gt</a:t>
            </a:r>
          </a:p>
        </p:txBody>
      </p:sp>
      <p:sp>
        <p:nvSpPr>
          <p:cNvPr id="12301" name="Text Box 18"/>
          <p:cNvSpPr txBox="1">
            <a:spLocks noChangeArrowheads="1"/>
          </p:cNvSpPr>
          <p:nvPr/>
        </p:nvSpPr>
        <p:spPr bwMode="auto">
          <a:xfrm>
            <a:off x="2916238" y="4941888"/>
            <a:ext cx="15113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000">
                <a:latin typeface="HGS創英角ｺﾞｼｯｸUB" pitchFamily="50" charset="-128"/>
                <a:ea typeface="HGS創英角ｺﾞｼｯｸUB" pitchFamily="50" charset="-128"/>
              </a:rPr>
              <a:t>半減</a:t>
            </a:r>
            <a:r>
              <a:rPr lang="en-US" altLang="ja-JP" sz="2000">
                <a:latin typeface="HGS創英角ｺﾞｼｯｸUB" pitchFamily="50" charset="-128"/>
                <a:ea typeface="HGS創英角ｺﾞｼｯｸUB" pitchFamily="50" charset="-128"/>
              </a:rPr>
              <a:t>3.6Gt</a:t>
            </a:r>
          </a:p>
        </p:txBody>
      </p:sp>
      <p:sp>
        <p:nvSpPr>
          <p:cNvPr id="12302" name="Oval 19"/>
          <p:cNvSpPr>
            <a:spLocks noChangeArrowheads="1"/>
          </p:cNvSpPr>
          <p:nvPr/>
        </p:nvSpPr>
        <p:spPr bwMode="auto">
          <a:xfrm>
            <a:off x="4140200" y="5659438"/>
            <a:ext cx="503238" cy="35877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03" name="AutoShape 20"/>
          <p:cNvSpPr>
            <a:spLocks noChangeArrowheads="1"/>
          </p:cNvSpPr>
          <p:nvPr/>
        </p:nvSpPr>
        <p:spPr bwMode="auto">
          <a:xfrm>
            <a:off x="6262688" y="4077072"/>
            <a:ext cx="2881312" cy="1653803"/>
          </a:xfrm>
          <a:prstGeom prst="wedgeRectCallout">
            <a:avLst>
              <a:gd name="adj1" fmla="val -111890"/>
              <a:gd name="adj2" fmla="val 29519"/>
            </a:avLst>
          </a:prstGeom>
          <a:solidFill>
            <a:srgbClr val="FFFFCC"/>
          </a:solidFill>
          <a:ln w="9525">
            <a:solidFill>
              <a:schemeClr val="tx1"/>
            </a:solidFill>
            <a:miter lim="800000"/>
            <a:headEnd/>
            <a:tailEnd/>
          </a:ln>
          <a:effectLst/>
          <a:extLst/>
        </p:spPr>
        <p:txBody>
          <a:bodyPr/>
          <a:lstStyle/>
          <a:p>
            <a:pPr algn="ctr"/>
            <a:endParaRPr lang="ja-JP" altLang="en-US"/>
          </a:p>
        </p:txBody>
      </p:sp>
      <p:sp>
        <p:nvSpPr>
          <p:cNvPr id="12304" name="Text Box 21"/>
          <p:cNvSpPr txBox="1">
            <a:spLocks noChangeArrowheads="1"/>
          </p:cNvSpPr>
          <p:nvPr/>
        </p:nvSpPr>
        <p:spPr bwMode="auto">
          <a:xfrm>
            <a:off x="6292135" y="4089778"/>
            <a:ext cx="274436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Times New Roman" pitchFamily="18" charset="0"/>
                <a:ea typeface="ＭＳ Ｐゴシック" pitchFamily="50" charset="-128"/>
              </a:defRPr>
            </a:lvl1pPr>
            <a:lvl2pPr marL="742950" indent="-285750">
              <a:defRPr kumimoji="1" sz="3600">
                <a:solidFill>
                  <a:schemeClr val="tx1"/>
                </a:solidFill>
                <a:latin typeface="Times New Roman" pitchFamily="18" charset="0"/>
                <a:ea typeface="ＭＳ Ｐゴシック" pitchFamily="50" charset="-128"/>
              </a:defRPr>
            </a:lvl2pPr>
            <a:lvl3pPr marL="1143000" indent="-228600">
              <a:defRPr kumimoji="1" sz="3600">
                <a:solidFill>
                  <a:schemeClr val="tx1"/>
                </a:solidFill>
                <a:latin typeface="Times New Roman" pitchFamily="18" charset="0"/>
                <a:ea typeface="ＭＳ Ｐゴシック" pitchFamily="50" charset="-128"/>
              </a:defRPr>
            </a:lvl3pPr>
            <a:lvl4pPr marL="1600200" indent="-228600">
              <a:defRPr kumimoji="1" sz="3600">
                <a:solidFill>
                  <a:schemeClr val="tx1"/>
                </a:solidFill>
                <a:latin typeface="Times New Roman" pitchFamily="18" charset="0"/>
                <a:ea typeface="ＭＳ Ｐゴシック" pitchFamily="50" charset="-128"/>
              </a:defRPr>
            </a:lvl4pPr>
            <a:lvl5pPr marL="2057400" indent="-228600">
              <a:defRPr kumimoji="1" sz="36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imes New Roman" pitchFamily="18" charset="0"/>
                <a:ea typeface="ＭＳ Ｐゴシック" pitchFamily="50" charset="-128"/>
              </a:defRPr>
            </a:lvl9pPr>
          </a:lstStyle>
          <a:p>
            <a:pPr>
              <a:spcBef>
                <a:spcPct val="50000"/>
              </a:spcBef>
            </a:pPr>
            <a:r>
              <a:rPr lang="ja-JP" altLang="en-US" sz="2400" dirty="0">
                <a:latin typeface="HGS創英角ｺﾞｼｯｸUB" pitchFamily="50" charset="-128"/>
                <a:ea typeface="HGS創英角ｺﾞｼｯｸUB" pitchFamily="50" charset="-128"/>
              </a:rPr>
              <a:t>半減目標達成のためには</a:t>
            </a:r>
            <a:r>
              <a:rPr lang="ja-JP" altLang="en-US" sz="2400" dirty="0">
                <a:solidFill>
                  <a:srgbClr val="FF0000"/>
                </a:solidFill>
                <a:latin typeface="HGS創英角ｺﾞｼｯｸUB" pitchFamily="50" charset="-128"/>
                <a:ea typeface="HGS創英角ｺﾞｼｯｸUB" pitchFamily="50" charset="-128"/>
              </a:rPr>
              <a:t>先進国</a:t>
            </a:r>
            <a:r>
              <a:rPr lang="ja-JP" altLang="en-US" sz="2400" dirty="0">
                <a:latin typeface="HGS創英角ｺﾞｼｯｸUB" pitchFamily="50" charset="-128"/>
                <a:ea typeface="HGS創英角ｺﾞｼｯｸUB" pitchFamily="50" charset="-128"/>
              </a:rPr>
              <a:t>は</a:t>
            </a:r>
            <a:r>
              <a:rPr lang="en-US" altLang="ja-JP" sz="2400" dirty="0">
                <a:latin typeface="HGS創英角ｺﾞｼｯｸUB" pitchFamily="50" charset="-128"/>
                <a:ea typeface="HGS創英角ｺﾞｼｯｸUB" pitchFamily="50" charset="-128"/>
              </a:rPr>
              <a:t/>
            </a:r>
            <a:br>
              <a:rPr lang="en-US" altLang="ja-JP" sz="2400" dirty="0">
                <a:latin typeface="HGS創英角ｺﾞｼｯｸUB" pitchFamily="50" charset="-128"/>
                <a:ea typeface="HGS創英角ｺﾞｼｯｸUB" pitchFamily="50" charset="-128"/>
              </a:rPr>
            </a:br>
            <a:r>
              <a:rPr lang="en-US" altLang="ja-JP" sz="2400" dirty="0">
                <a:solidFill>
                  <a:srgbClr val="FF0000"/>
                </a:solidFill>
                <a:latin typeface="HGS創英角ｺﾞｼｯｸUB" pitchFamily="50" charset="-128"/>
                <a:ea typeface="HGS創英角ｺﾞｼｯｸUB" pitchFamily="50" charset="-128"/>
              </a:rPr>
              <a:t>50</a:t>
            </a:r>
            <a:r>
              <a:rPr lang="ja-JP" altLang="en-US" sz="2400" dirty="0">
                <a:solidFill>
                  <a:srgbClr val="FF0000"/>
                </a:solidFill>
                <a:latin typeface="HGS創英角ｺﾞｼｯｸUB" pitchFamily="50" charset="-128"/>
                <a:ea typeface="HGS創英角ｺﾞｼｯｸUB" pitchFamily="50" charset="-128"/>
              </a:rPr>
              <a:t>％</a:t>
            </a:r>
            <a:r>
              <a:rPr lang="ja-JP" altLang="en-US" sz="2400" dirty="0">
                <a:latin typeface="HGS創英角ｺﾞｼｯｸUB" pitchFamily="50" charset="-128"/>
                <a:ea typeface="HGS創英角ｺﾞｼｯｸUB" pitchFamily="50" charset="-128"/>
              </a:rPr>
              <a:t>を大幅に上回る</a:t>
            </a:r>
            <a:r>
              <a:rPr lang="ja-JP" altLang="en-US" sz="2400" dirty="0">
                <a:solidFill>
                  <a:srgbClr val="FF0000"/>
                </a:solidFill>
                <a:latin typeface="HGS創英角ｺﾞｼｯｸUB" pitchFamily="50" charset="-128"/>
                <a:ea typeface="HGS創英角ｺﾞｼｯｸUB" pitchFamily="50" charset="-128"/>
              </a:rPr>
              <a:t>削減</a:t>
            </a:r>
            <a:r>
              <a:rPr lang="ja-JP" altLang="en-US" sz="2400" dirty="0">
                <a:latin typeface="HGS創英角ｺﾞｼｯｸUB" pitchFamily="50" charset="-128"/>
                <a:ea typeface="HGS創英角ｺﾞｼｯｸUB" pitchFamily="50" charset="-128"/>
              </a:rPr>
              <a:t>が必要</a:t>
            </a:r>
          </a:p>
        </p:txBody>
      </p:sp>
      <p:sp>
        <p:nvSpPr>
          <p:cNvPr id="12305" name="Line 12"/>
          <p:cNvSpPr>
            <a:spLocks noChangeShapeType="1"/>
          </p:cNvSpPr>
          <p:nvPr/>
        </p:nvSpPr>
        <p:spPr bwMode="auto">
          <a:xfrm>
            <a:off x="4406900" y="3017838"/>
            <a:ext cx="0" cy="1800225"/>
          </a:xfrm>
          <a:prstGeom prst="line">
            <a:avLst/>
          </a:prstGeom>
          <a:noFill/>
          <a:ln w="63500" cap="rnd">
            <a:solidFill>
              <a:srgbClr val="00008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6" name="Line 22"/>
          <p:cNvSpPr>
            <a:spLocks noChangeShapeType="1"/>
          </p:cNvSpPr>
          <p:nvPr/>
        </p:nvSpPr>
        <p:spPr bwMode="auto">
          <a:xfrm flipV="1">
            <a:off x="2268538" y="3068638"/>
            <a:ext cx="2087562" cy="1081087"/>
          </a:xfrm>
          <a:prstGeom prst="line">
            <a:avLst/>
          </a:prstGeom>
          <a:noFill/>
          <a:ln w="38100" cap="rnd">
            <a:solidFill>
              <a:srgbClr val="99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8" name="Line 20"/>
          <p:cNvSpPr>
            <a:spLocks noChangeShapeType="1"/>
          </p:cNvSpPr>
          <p:nvPr/>
        </p:nvSpPr>
        <p:spPr bwMode="auto">
          <a:xfrm>
            <a:off x="2243138" y="4827588"/>
            <a:ext cx="2184400" cy="5461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0" name="Rectangle 22"/>
          <p:cNvSpPr>
            <a:spLocks noChangeArrowheads="1"/>
          </p:cNvSpPr>
          <p:nvPr/>
        </p:nvSpPr>
        <p:spPr bwMode="auto">
          <a:xfrm>
            <a:off x="4356100" y="5300663"/>
            <a:ext cx="144463"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311" name="Rectangle 23"/>
          <p:cNvSpPr>
            <a:spLocks noChangeArrowheads="1"/>
          </p:cNvSpPr>
          <p:nvPr/>
        </p:nvSpPr>
        <p:spPr bwMode="auto">
          <a:xfrm>
            <a:off x="4356100" y="4868863"/>
            <a:ext cx="144463" cy="431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285" name="AutoShape 24"/>
          <p:cNvSpPr>
            <a:spLocks noChangeAspect="1" noChangeArrowheads="1"/>
          </p:cNvSpPr>
          <p:nvPr/>
        </p:nvSpPr>
        <p:spPr bwMode="auto">
          <a:xfrm>
            <a:off x="1331913" y="908050"/>
            <a:ext cx="6018212"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300"/>
                                        </p:tgtEl>
                                        <p:attrNameLst>
                                          <p:attrName>style.visibility</p:attrName>
                                        </p:attrNameLst>
                                      </p:cBhvr>
                                      <p:to>
                                        <p:strVal val="visible"/>
                                      </p:to>
                                    </p:set>
                                    <p:animEffect transition="in" filter="strips(downLeft)">
                                      <p:cBhvr>
                                        <p:cTn id="10" dur="500"/>
                                        <p:tgtEl>
                                          <p:spTgt spid="12300"/>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strips(downLeft)">
                                      <p:cBhvr>
                                        <p:cTn id="13" dur="500"/>
                                        <p:tgtEl>
                                          <p:spTgt spid="122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306"/>
                                        </p:tgtEl>
                                        <p:attrNameLst>
                                          <p:attrName>style.visibility</p:attrName>
                                        </p:attrNameLst>
                                      </p:cBhvr>
                                      <p:to>
                                        <p:strVal val="visible"/>
                                      </p:to>
                                    </p:set>
                                    <p:animEffect transition="in" filter="fade">
                                      <p:cBhvr>
                                        <p:cTn id="18" dur="500"/>
                                        <p:tgtEl>
                                          <p:spTgt spid="1230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2298"/>
                                        </p:tgtEl>
                                        <p:attrNameLst>
                                          <p:attrName>style.visibility</p:attrName>
                                        </p:attrNameLst>
                                      </p:cBhvr>
                                      <p:to>
                                        <p:strVal val="visible"/>
                                      </p:to>
                                    </p:set>
                                    <p:animEffect transition="in" filter="strips(downLeft)">
                                      <p:cBhvr>
                                        <p:cTn id="21" dur="500"/>
                                        <p:tgtEl>
                                          <p:spTgt spid="1229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299"/>
                                        </p:tgtEl>
                                        <p:attrNameLst>
                                          <p:attrName>style.visibility</p:attrName>
                                        </p:attrNameLst>
                                      </p:cBhvr>
                                      <p:to>
                                        <p:strVal val="visible"/>
                                      </p:to>
                                    </p:set>
                                    <p:animEffect transition="in" filter="strips(downLeft)">
                                      <p:cBhvr>
                                        <p:cTn id="24" dur="500"/>
                                        <p:tgtEl>
                                          <p:spTgt spid="12299"/>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strips(downLeft)">
                                      <p:cBhvr>
                                        <p:cTn id="27" dur="500"/>
                                        <p:tgtEl>
                                          <p:spTgt spid="123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5"/>
                                        </p:tgtEl>
                                        <p:attrNameLst>
                                          <p:attrName>style.visibility</p:attrName>
                                        </p:attrNameLst>
                                      </p:cBhvr>
                                      <p:to>
                                        <p:strVal val="visible"/>
                                      </p:to>
                                    </p:set>
                                    <p:animEffect transition="in" filter="fade">
                                      <p:cBhvr>
                                        <p:cTn id="32" dur="500"/>
                                        <p:tgtEl>
                                          <p:spTgt spid="122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294"/>
                                        </p:tgtEl>
                                        <p:attrNameLst>
                                          <p:attrName>style.visibility</p:attrName>
                                        </p:attrNameLst>
                                      </p:cBhvr>
                                      <p:to>
                                        <p:strVal val="visible"/>
                                      </p:to>
                                    </p:set>
                                    <p:animEffect transition="in" filter="fade">
                                      <p:cBhvr>
                                        <p:cTn id="35" dur="2000"/>
                                        <p:tgtEl>
                                          <p:spTgt spid="12294"/>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2305"/>
                                        </p:tgtEl>
                                        <p:attrNameLst>
                                          <p:attrName>style.visibility</p:attrName>
                                        </p:attrNameLst>
                                      </p:cBhvr>
                                      <p:to>
                                        <p:strVal val="visible"/>
                                      </p:to>
                                    </p:set>
                                    <p:animEffect transition="in" filter="strips(downLeft)">
                                      <p:cBhvr>
                                        <p:cTn id="38" dur="500"/>
                                        <p:tgtEl>
                                          <p:spTgt spid="12305"/>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2301"/>
                                        </p:tgtEl>
                                        <p:attrNameLst>
                                          <p:attrName>style.visibility</p:attrName>
                                        </p:attrNameLst>
                                      </p:cBhvr>
                                      <p:to>
                                        <p:strVal val="visible"/>
                                      </p:to>
                                    </p:set>
                                    <p:animEffect transition="in" filter="strips(downLeft)">
                                      <p:cBhvr>
                                        <p:cTn id="41" dur="500"/>
                                        <p:tgtEl>
                                          <p:spTgt spid="1230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2292"/>
                                        </p:tgtEl>
                                        <p:attrNameLst>
                                          <p:attrName>style.visibility</p:attrName>
                                        </p:attrNameLst>
                                      </p:cBhvr>
                                      <p:to>
                                        <p:strVal val="visible"/>
                                      </p:to>
                                    </p:set>
                                    <p:animEffect transition="in" filter="strips(downLeft)">
                                      <p:cBhvr>
                                        <p:cTn id="44" dur="500"/>
                                        <p:tgtEl>
                                          <p:spTgt spid="12292"/>
                                        </p:tgtEl>
                                      </p:cBhvr>
                                    </p:animEffect>
                                  </p:childTnLst>
                                </p:cTn>
                              </p:par>
                              <p:par>
                                <p:cTn id="45" presetID="18" presetClass="entr" presetSubtype="12" fill="hold" grpId="1" nodeType="withEffect">
                                  <p:stCondLst>
                                    <p:cond delay="0"/>
                                  </p:stCondLst>
                                  <p:childTnLst>
                                    <p:set>
                                      <p:cBhvr>
                                        <p:cTn id="46" dur="1" fill="hold">
                                          <p:stCondLst>
                                            <p:cond delay="0"/>
                                          </p:stCondLst>
                                        </p:cTn>
                                        <p:tgtEl>
                                          <p:spTgt spid="12301"/>
                                        </p:tgtEl>
                                        <p:attrNameLst>
                                          <p:attrName>style.visibility</p:attrName>
                                        </p:attrNameLst>
                                      </p:cBhvr>
                                      <p:to>
                                        <p:strVal val="visible"/>
                                      </p:to>
                                    </p:set>
                                    <p:animEffect transition="in" filter="strips(downLeft)">
                                      <p:cBhvr>
                                        <p:cTn id="47" dur="500"/>
                                        <p:tgtEl>
                                          <p:spTgt spid="123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308"/>
                                        </p:tgtEl>
                                        <p:attrNameLst>
                                          <p:attrName>style.visibility</p:attrName>
                                        </p:attrNameLst>
                                      </p:cBhvr>
                                      <p:to>
                                        <p:strVal val="visible"/>
                                      </p:to>
                                    </p:set>
                                    <p:animEffect transition="in" filter="fade">
                                      <p:cBhvr>
                                        <p:cTn id="52" dur="500"/>
                                        <p:tgtEl>
                                          <p:spTgt spid="12308"/>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12303"/>
                                        </p:tgtEl>
                                        <p:attrNameLst>
                                          <p:attrName>style.visibility</p:attrName>
                                        </p:attrNameLst>
                                      </p:cBhvr>
                                      <p:to>
                                        <p:strVal val="visible"/>
                                      </p:to>
                                    </p:set>
                                    <p:animEffect transition="in" filter="strips(downLeft)">
                                      <p:cBhvr>
                                        <p:cTn id="55" dur="500"/>
                                        <p:tgtEl>
                                          <p:spTgt spid="12303"/>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2304"/>
                                        </p:tgtEl>
                                        <p:attrNameLst>
                                          <p:attrName>style.visibility</p:attrName>
                                        </p:attrNameLst>
                                      </p:cBhvr>
                                      <p:to>
                                        <p:strVal val="visible"/>
                                      </p:to>
                                    </p:set>
                                    <p:animEffect transition="in" filter="strips(downLeft)">
                                      <p:cBhvr>
                                        <p:cTn id="58" dur="500"/>
                                        <p:tgtEl>
                                          <p:spTgt spid="1230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310"/>
                                        </p:tgtEl>
                                        <p:attrNameLst>
                                          <p:attrName>style.visibility</p:attrName>
                                        </p:attrNameLst>
                                      </p:cBhvr>
                                      <p:to>
                                        <p:strVal val="visible"/>
                                      </p:to>
                                    </p:set>
                                    <p:animEffect transition="in" filter="fade">
                                      <p:cBhvr>
                                        <p:cTn id="61" dur="500"/>
                                        <p:tgtEl>
                                          <p:spTgt spid="123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296"/>
                                        </p:tgtEl>
                                        <p:attrNameLst>
                                          <p:attrName>style.visibility</p:attrName>
                                        </p:attrNameLst>
                                      </p:cBhvr>
                                      <p:to>
                                        <p:strVal val="visible"/>
                                      </p:to>
                                    </p:set>
                                    <p:animEffect transition="in" filter="fade">
                                      <p:cBhvr>
                                        <p:cTn id="66" dur="500"/>
                                        <p:tgtEl>
                                          <p:spTgt spid="1229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311"/>
                                        </p:tgtEl>
                                        <p:attrNameLst>
                                          <p:attrName>style.visibility</p:attrName>
                                        </p:attrNameLst>
                                      </p:cBhvr>
                                      <p:to>
                                        <p:strVal val="visible"/>
                                      </p:to>
                                    </p:set>
                                    <p:animEffect transition="in" filter="fade">
                                      <p:cBhvr>
                                        <p:cTn id="69"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295" grpId="0" animBg="1"/>
      <p:bldP spid="12296" grpId="0" animBg="1"/>
      <p:bldP spid="12298" grpId="0"/>
      <p:bldP spid="12299" grpId="0" animBg="1"/>
      <p:bldP spid="12300" grpId="0" animBg="1"/>
      <p:bldP spid="12301" grpId="0"/>
      <p:bldP spid="12301" grpId="1"/>
      <p:bldP spid="12302" grpId="0" animBg="1"/>
      <p:bldP spid="12303" grpId="0" animBg="1"/>
      <p:bldP spid="12304" grpId="0"/>
      <p:bldP spid="12305" grpId="0" animBg="1"/>
      <p:bldP spid="12306" grpId="0" animBg="1"/>
      <p:bldP spid="12308" grpId="0" animBg="1"/>
      <p:bldP spid="12310" grpId="0" animBg="1"/>
      <p:bldP spid="12311" grpId="0" animBg="1"/>
    </p:bldLst>
  </p:timing>
</p:sld>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4245</TotalTime>
  <Words>855</Words>
  <Application>Microsoft Office PowerPoint</Application>
  <PresentationFormat>画面に合わせる (4:3)</PresentationFormat>
  <Paragraphs>123</Paragraphs>
  <Slides>12</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24" baseType="lpstr">
      <vt:lpstr>ＤＨＰ特太ゴシック体</vt:lpstr>
      <vt:lpstr>HGP創英角ｺﾞｼｯｸUB</vt:lpstr>
      <vt:lpstr>HGS創英角ｺﾞｼｯｸUB</vt:lpstr>
      <vt:lpstr>HG丸ｺﾞｼｯｸM-PRO</vt:lpstr>
      <vt:lpstr>HG創英角ｺﾞｼｯｸUB</vt:lpstr>
      <vt:lpstr>ＭＳ Ｐゴシック</vt:lpstr>
      <vt:lpstr>ＭＳ Ｐ明朝</vt:lpstr>
      <vt:lpstr>Arial</vt:lpstr>
      <vt:lpstr>Times New Roman</vt:lpstr>
      <vt:lpstr>Wingdings</vt:lpstr>
      <vt:lpstr>新しいﾌﾟﾚｾﾞﾝﾃｰｼｮﾝ</vt:lpstr>
      <vt:lpstr>ビットマップ イメージ</vt:lpstr>
      <vt:lpstr>地球温暖化と気候変動</vt:lpstr>
      <vt:lpstr>地球温暖化とは</vt:lpstr>
      <vt:lpstr>世界平均気温の推移と今後の上昇予測</vt:lpstr>
      <vt:lpstr>世界のCO2濃度の推移</vt:lpstr>
      <vt:lpstr>世界の海面水位の上昇と今後の予測</vt:lpstr>
      <vt:lpstr>気温上昇による影響</vt:lpstr>
      <vt:lpstr>温度上昇はどこまで許容されるか</vt:lpstr>
      <vt:lpstr>CO2濃度上昇の背景</vt:lpstr>
      <vt:lpstr>必要な削減水準</vt:lpstr>
      <vt:lpstr>各国のCO2排出量（2013）</vt:lpstr>
      <vt:lpstr>国別一人当たりCO2排出量（2013）</vt:lpstr>
      <vt:lpstr>【環境省DVD】気候変動への挑戦　</vt:lpstr>
    </vt:vector>
  </TitlesOfParts>
  <Company>(株)大林組</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地球環境問題と地域環境問題</dc:title>
  <dc:creator>U00000</dc:creator>
  <cp:lastModifiedBy>東真人</cp:lastModifiedBy>
  <cp:revision>240</cp:revision>
  <cp:lastPrinted>2017-04-12T06:11:26Z</cp:lastPrinted>
  <dcterms:created xsi:type="dcterms:W3CDTF">2000-10-05T04:29:22Z</dcterms:created>
  <dcterms:modified xsi:type="dcterms:W3CDTF">2017-04-27T01:33:12Z</dcterms:modified>
</cp:coreProperties>
</file>