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0" r:id="rId2"/>
  </p:sldIdLst>
  <p:sldSz cx="15122525" cy="10693400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4763">
          <p15:clr>
            <a:srgbClr val="A4A3A4"/>
          </p15:clr>
        </p15:guide>
        <p15:guide id="3" pos="95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石坂 貴勲" initials="石坂" lastIdx="4" clrIdx="0">
    <p:extLst>
      <p:ext uri="{19B8F6BF-5375-455C-9EA6-DF929625EA0E}">
        <p15:presenceInfo xmlns:p15="http://schemas.microsoft.com/office/powerpoint/2012/main" userId="S::FJT20444@fujita.co.jp::c12f52cc-9364-433a-9170-96251ba8d3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D9D9D9"/>
    <a:srgbClr val="3333FF"/>
    <a:srgbClr val="CC0000"/>
    <a:srgbClr val="FFFFFF"/>
    <a:srgbClr val="000000"/>
    <a:srgbClr val="3366FF"/>
    <a:srgbClr val="6699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98" autoAdjust="0"/>
    <p:restoredTop sz="94660"/>
  </p:normalViewPr>
  <p:slideViewPr>
    <p:cSldViewPr showGuides="1">
      <p:cViewPr varScale="1">
        <p:scale>
          <a:sx n="56" d="100"/>
          <a:sy n="56" d="100"/>
        </p:scale>
        <p:origin x="1090" y="36"/>
      </p:cViewPr>
      <p:guideLst>
        <p:guide orient="horz" pos="3368"/>
        <p:guide pos="4763"/>
        <p:guide pos="95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44101" cy="496294"/>
          </a:xfrm>
          <a:prstGeom prst="rect">
            <a:avLst/>
          </a:prstGeom>
        </p:spPr>
        <p:txBody>
          <a:bodyPr vert="horz" lIns="63217" tIns="31610" rIns="63217" bIns="31610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217" y="1"/>
            <a:ext cx="2945196" cy="496294"/>
          </a:xfrm>
          <a:prstGeom prst="rect">
            <a:avLst/>
          </a:prstGeom>
        </p:spPr>
        <p:txBody>
          <a:bodyPr vert="horz" lIns="63217" tIns="31610" rIns="63217" bIns="31610" rtlCol="0"/>
          <a:lstStyle>
            <a:lvl1pPr algn="r">
              <a:defRPr sz="900"/>
            </a:lvl1pPr>
          </a:lstStyle>
          <a:p>
            <a:fld id="{1802FF45-F0F9-4CC4-AE14-E73131CFABD0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744538"/>
            <a:ext cx="5267325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3217" tIns="31610" rIns="63217" bIns="316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96" y="4717002"/>
            <a:ext cx="5435600" cy="4469955"/>
          </a:xfrm>
          <a:prstGeom prst="rect">
            <a:avLst/>
          </a:prstGeom>
        </p:spPr>
        <p:txBody>
          <a:bodyPr vert="horz" lIns="63217" tIns="31610" rIns="63217" bIns="316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32905"/>
            <a:ext cx="2944101" cy="496294"/>
          </a:xfrm>
          <a:prstGeom prst="rect">
            <a:avLst/>
          </a:prstGeom>
        </p:spPr>
        <p:txBody>
          <a:bodyPr vert="horz" lIns="63217" tIns="31610" rIns="63217" bIns="31610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217" y="9432905"/>
            <a:ext cx="2945196" cy="496294"/>
          </a:xfrm>
          <a:prstGeom prst="rect">
            <a:avLst/>
          </a:prstGeom>
        </p:spPr>
        <p:txBody>
          <a:bodyPr vert="horz" lIns="63217" tIns="31610" rIns="63217" bIns="31610" rtlCol="0" anchor="b"/>
          <a:lstStyle>
            <a:lvl1pPr algn="r">
              <a:defRPr sz="900"/>
            </a:lvl1pPr>
          </a:lstStyle>
          <a:p>
            <a:fld id="{6A6AFCE9-9EA3-4C52-A941-9F3766582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673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6832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53663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80495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107326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34158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60989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87821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214652" algn="l" defTabSz="1053663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6AAC6C-920E-4011-BA18-DE895F1574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ＭＳ Ｐゴシック" pitchFamily="50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itchFamily="50" charset="-128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519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実施（ＰＤ）設計-鉄骨FAB連携（TEKLA→他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2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21910055"/>
              </p:ext>
            </p:extLst>
          </p:nvPr>
        </p:nvGraphicFramePr>
        <p:xfrm>
          <a:off x="301625" y="1001706"/>
          <a:ext cx="14510068" cy="942341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4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92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4633"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6799" marB="45719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765"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支援部門</a:t>
                      </a:r>
                    </a:p>
                  </a:txBody>
                  <a:tcPr marL="0" marR="0" marT="0" marB="0" vert="eaVert" anchor="ctr" horzOverflow="overflow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中間ファイルフォーマット</a:t>
                      </a:r>
                      <a:endParaRPr kumimoji="1" lang="ja-JP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300"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作業所事務所</a:t>
                      </a:r>
                      <a:endParaRPr kumimoji="1" lang="ja-JP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モデル管理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中間ファイルフォーマット</a:t>
                      </a:r>
                      <a:endParaRPr kumimoji="1" lang="ja-JP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5100"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専門工事会社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鉄骨ＦＡＢ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71621"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専門工事会社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設備ＳＣ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179"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2000" marR="72000" marT="0" marB="0" anchor="ctr" horzOverflow="overflow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1406525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2000" marR="72000" marT="35999" marB="0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179"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2000" marR="72000" marT="0" marB="0" anchor="ctr" horzOverflow="overflow"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242">
                <a:tc gridSpan="3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19" marB="45719" horzOverflow="overflow"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406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2000" marR="7200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80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755650" y="428625"/>
            <a:ext cx="136112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0808" tIns="70404" rIns="140808" bIns="704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755650" y="2495550"/>
            <a:ext cx="13611225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0808" tIns="70404" rIns="140808" bIns="704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755650" y="9910763"/>
            <a:ext cx="3529013" cy="569912"/>
          </a:xfrm>
          <a:prstGeom prst="rect">
            <a:avLst/>
          </a:prstGeom>
        </p:spPr>
        <p:txBody>
          <a:bodyPr vert="horz" lIns="140808" tIns="70404" rIns="140808" bIns="70404" rtlCol="0" anchor="ctr"/>
          <a:lstStyle>
            <a:lvl1pPr algn="l" eaLnBrk="1" hangingPunct="1">
              <a:defRPr sz="1800">
                <a:solidFill>
                  <a:schemeClr val="tx1">
                    <a:tint val="75000"/>
                  </a:schemeClr>
                </a:solidFill>
                <a:ea typeface="HG丸ｺﾞｼｯｸM-PRO" pitchFamily="50" charset="-128"/>
              </a:defRPr>
            </a:lvl1pPr>
          </a:lstStyle>
          <a:p>
            <a:pPr>
              <a:defRPr/>
            </a:pPr>
            <a:fld id="{68EF692F-7856-4699-9D55-B2640D119343}" type="datetimeFigureOut">
              <a:rPr lang="ja-JP" altLang="en-US"/>
              <a:pPr>
                <a:defRPr/>
              </a:pPr>
              <a:t>2021/4/1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5167313" y="9910763"/>
            <a:ext cx="4787900" cy="569912"/>
          </a:xfrm>
          <a:prstGeom prst="rect">
            <a:avLst/>
          </a:prstGeom>
        </p:spPr>
        <p:txBody>
          <a:bodyPr vert="horz" lIns="140808" tIns="70404" rIns="140808" bIns="70404" rtlCol="0" anchor="ctr"/>
          <a:lstStyle>
            <a:lvl1pPr algn="ctr" eaLnBrk="1" hangingPunct="1">
              <a:defRPr sz="1800">
                <a:solidFill>
                  <a:schemeClr val="tx1">
                    <a:tint val="75000"/>
                  </a:schemeClr>
                </a:solidFill>
                <a:ea typeface="HG丸ｺﾞｼｯｸM-PRO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10837863" y="9910763"/>
            <a:ext cx="3529012" cy="569912"/>
          </a:xfrm>
          <a:prstGeom prst="rect">
            <a:avLst/>
          </a:prstGeom>
        </p:spPr>
        <p:txBody>
          <a:bodyPr vert="horz" wrap="square" lIns="140808" tIns="70404" rIns="140808" bIns="7040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800">
                <a:solidFill>
                  <a:srgbClr val="898989"/>
                </a:solidFill>
                <a:ea typeface="HG丸ｺﾞｼｯｸM-PRO" pitchFamily="50" charset="-128"/>
              </a:defRPr>
            </a:lvl1pPr>
          </a:lstStyle>
          <a:p>
            <a:pPr>
              <a:defRPr/>
            </a:pPr>
            <a:fld id="{70C4FC8C-8638-4E86-A916-C3C6A38481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056" name="Text Box 81"/>
          <p:cNvSpPr txBox="1">
            <a:spLocks noChangeArrowheads="1"/>
          </p:cNvSpPr>
          <p:nvPr/>
        </p:nvSpPr>
        <p:spPr bwMode="auto">
          <a:xfrm>
            <a:off x="7331075" y="357188"/>
            <a:ext cx="55832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8591" tIns="72067" rIns="138591" bIns="72067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ja-JP" altLang="en-US" sz="2200" b="1">
                <a:latin typeface="Times New Roman" pitchFamily="18" charset="0"/>
                <a:ea typeface="HG丸ｺﾞｼｯｸM-PRO" pitchFamily="50" charset="-128"/>
              </a:rPr>
              <a:t>　</a:t>
            </a:r>
          </a:p>
        </p:txBody>
      </p:sp>
      <p:sp>
        <p:nvSpPr>
          <p:cNvPr id="2057" name="Line 7"/>
          <p:cNvSpPr>
            <a:spLocks noChangeShapeType="1"/>
          </p:cNvSpPr>
          <p:nvPr/>
        </p:nvSpPr>
        <p:spPr bwMode="auto">
          <a:xfrm flipV="1">
            <a:off x="271463" y="871538"/>
            <a:ext cx="14749462" cy="0"/>
          </a:xfrm>
          <a:prstGeom prst="line">
            <a:avLst/>
          </a:prstGeom>
          <a:noFill/>
          <a:ln w="25400">
            <a:solidFill>
              <a:srgbClr val="0066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40808" tIns="70404" rIns="140808" bIns="70404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205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6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704042" algn="ctr" rtl="0" eaLnBrk="1" fontAlgn="base" hangingPunct="1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408085" algn="ctr" rtl="0" eaLnBrk="1" fontAlgn="base" hangingPunct="1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112127" algn="ctr" rtl="0" eaLnBrk="1" fontAlgn="base" hangingPunct="1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2816169" algn="ctr" rtl="0" eaLnBrk="1" fontAlgn="base" hangingPunct="1">
        <a:spcBef>
          <a:spcPct val="0"/>
        </a:spcBef>
        <a:spcAft>
          <a:spcPct val="0"/>
        </a:spcAft>
        <a:defRPr kumimoji="1" sz="68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527050" indent="-527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143000" indent="-4397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950" indent="-3508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463800" indent="-3508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67063" indent="-3508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872233" indent="-352021" algn="l" defTabSz="1408085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576275" indent="-352021" algn="l" defTabSz="1408085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280317" indent="-352021" algn="l" defTabSz="1408085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5984359" indent="-352021" algn="l" defTabSz="1408085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04042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08085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12127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16169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211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4254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928296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632338" algn="l" defTabSz="1408085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7"/>
          <p:cNvSpPr txBox="1">
            <a:spLocks noChangeArrowheads="1"/>
          </p:cNvSpPr>
          <p:nvPr/>
        </p:nvSpPr>
        <p:spPr bwMode="auto">
          <a:xfrm>
            <a:off x="280988" y="676275"/>
            <a:ext cx="19800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⑨　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プロセスマップ　</a:t>
            </a:r>
          </a:p>
        </p:txBody>
      </p:sp>
      <p:sp>
        <p:nvSpPr>
          <p:cNvPr id="29" name="角丸四角形 17"/>
          <p:cNvSpPr/>
          <p:nvPr/>
        </p:nvSpPr>
        <p:spPr bwMode="auto">
          <a:xfrm>
            <a:off x="978963" y="9868437"/>
            <a:ext cx="239282" cy="17621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marL="0" marR="0" lvl="0" indent="0" algn="di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800" b="0" i="0" u="none" strike="noStrike" kern="1200" cap="none" spc="-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itchFamily="18" charset="0"/>
              <a:ea typeface="ＭＳ 明朝" pitchFamily="17" charset="-128"/>
              <a:cs typeface="+mn-cs"/>
            </a:endParaRPr>
          </a:p>
        </p:txBody>
      </p:sp>
      <p:sp>
        <p:nvSpPr>
          <p:cNvPr id="30" name="角丸四角形 17"/>
          <p:cNvSpPr/>
          <p:nvPr/>
        </p:nvSpPr>
        <p:spPr bwMode="auto">
          <a:xfrm flipH="1">
            <a:off x="2150395" y="9868437"/>
            <a:ext cx="239283" cy="17621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marL="0" marR="0" lvl="0" indent="0" algn="di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800" b="0" i="0" u="none" strike="noStrike" kern="1200" cap="none" spc="-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itchFamily="18" charset="0"/>
              <a:ea typeface="ＭＳ 明朝" pitchFamily="17" charset="-128"/>
              <a:cs typeface="+mn-cs"/>
            </a:endParaRPr>
          </a:p>
        </p:txBody>
      </p:sp>
      <p:sp>
        <p:nvSpPr>
          <p:cNvPr id="366" name="テキスト ボックス 195"/>
          <p:cNvSpPr txBox="1">
            <a:spLocks noChangeArrowheads="1"/>
          </p:cNvSpPr>
          <p:nvPr/>
        </p:nvSpPr>
        <p:spPr bwMode="auto">
          <a:xfrm>
            <a:off x="3577649" y="9858781"/>
            <a:ext cx="641201" cy="246221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判断／決定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3" name="ホームベース 52"/>
          <p:cNvSpPr/>
          <p:nvPr/>
        </p:nvSpPr>
        <p:spPr>
          <a:xfrm>
            <a:off x="647700" y="1047552"/>
            <a:ext cx="3540144" cy="21600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実施設計</a:t>
            </a:r>
          </a:p>
        </p:txBody>
      </p:sp>
      <p:sp>
        <p:nvSpPr>
          <p:cNvPr id="194" name="ホームベース 193"/>
          <p:cNvSpPr/>
          <p:nvPr/>
        </p:nvSpPr>
        <p:spPr>
          <a:xfrm>
            <a:off x="4187844" y="1047552"/>
            <a:ext cx="10559362" cy="21600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施工</a:t>
            </a:r>
          </a:p>
        </p:txBody>
      </p:sp>
      <p:sp>
        <p:nvSpPr>
          <p:cNvPr id="260" name="テキスト ボックス 7"/>
          <p:cNvSpPr txBox="1">
            <a:spLocks noChangeArrowheads="1"/>
          </p:cNvSpPr>
          <p:nvPr/>
        </p:nvSpPr>
        <p:spPr bwMode="auto">
          <a:xfrm>
            <a:off x="13371263" y="670035"/>
            <a:ext cx="147027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作成：</a:t>
            </a:r>
            <a:r>
              <a:rPr lang="en-US" altLang="ja-JP" sz="11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yyyy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.mm.dd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4" name="角丸四角形吹き出し 237">
            <a:extLst>
              <a:ext uri="{FF2B5EF4-FFF2-40B4-BE49-F238E27FC236}">
                <a16:creationId xmlns:a16="http://schemas.microsoft.com/office/drawing/2014/main" id="{D25D35CF-3C87-4DB7-ABFF-F0DBD4ACCF3F}"/>
              </a:ext>
            </a:extLst>
          </p:cNvPr>
          <p:cNvSpPr/>
          <p:nvPr/>
        </p:nvSpPr>
        <p:spPr>
          <a:xfrm>
            <a:off x="5783894" y="9876470"/>
            <a:ext cx="349051" cy="171420"/>
          </a:xfrm>
          <a:prstGeom prst="wedgeRoundRectCallout">
            <a:avLst>
              <a:gd name="adj1" fmla="val 3395"/>
              <a:gd name="adj2" fmla="val 86441"/>
              <a:gd name="adj3" fmla="val 16667"/>
            </a:avLst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5" name="四角形吹き出し 93">
            <a:extLst>
              <a:ext uri="{FF2B5EF4-FFF2-40B4-BE49-F238E27FC236}">
                <a16:creationId xmlns:a16="http://schemas.microsoft.com/office/drawing/2014/main" id="{8AF811EE-D7E5-4AA3-9BAC-334DCCBBD5A9}"/>
              </a:ext>
            </a:extLst>
          </p:cNvPr>
          <p:cNvSpPr/>
          <p:nvPr/>
        </p:nvSpPr>
        <p:spPr>
          <a:xfrm>
            <a:off x="4363737" y="9884726"/>
            <a:ext cx="363236" cy="159923"/>
          </a:xfrm>
          <a:prstGeom prst="wedgeRectCallout">
            <a:avLst>
              <a:gd name="adj1" fmla="val 5063"/>
              <a:gd name="adj2" fmla="val 107961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36000" tIns="36000" rIns="36000" bIns="36000" rtlCol="0" anchor="t" anchorCtr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5" name="テキスト ボックス 195">
            <a:extLst>
              <a:ext uri="{FF2B5EF4-FFF2-40B4-BE49-F238E27FC236}">
                <a16:creationId xmlns:a16="http://schemas.microsoft.com/office/drawing/2014/main" id="{6289E976-07D2-4B90-A65D-C4262A71A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4110" y="9858781"/>
            <a:ext cx="7694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重点管理項目</a:t>
            </a:r>
          </a:p>
        </p:txBody>
      </p:sp>
      <p:sp>
        <p:nvSpPr>
          <p:cNvPr id="296" name="テキスト ボックス 195">
            <a:extLst>
              <a:ext uri="{FF2B5EF4-FFF2-40B4-BE49-F238E27FC236}">
                <a16:creationId xmlns:a16="http://schemas.microsoft.com/office/drawing/2014/main" id="{FA815C11-6357-42F7-8133-535D831B5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737" y="9858781"/>
            <a:ext cx="51296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合意事項</a:t>
            </a:r>
          </a:p>
        </p:txBody>
      </p:sp>
      <p:sp>
        <p:nvSpPr>
          <p:cNvPr id="317" name="テキスト ボックス 195">
            <a:extLst>
              <a:ext uri="{FF2B5EF4-FFF2-40B4-BE49-F238E27FC236}">
                <a16:creationId xmlns:a16="http://schemas.microsoft.com/office/drawing/2014/main" id="{1FDBCDCA-A292-437E-A289-0445F2D7F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6263" y="9472004"/>
            <a:ext cx="3260081" cy="261610"/>
          </a:xfrm>
          <a:prstGeom prst="rect">
            <a:avLst/>
          </a:prstGeom>
          <a:noFill/>
          <a:ln>
            <a:noFill/>
          </a:ln>
        </p:spPr>
        <p:txBody>
          <a:bodyPr wrap="squar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プロセス途中で、必要に応じて参考図を出力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0" name="メモ 350"/>
          <p:cNvSpPr>
            <a:spLocks noChangeAspect="1" noChangeArrowheads="1"/>
          </p:cNvSpPr>
          <p:nvPr/>
        </p:nvSpPr>
        <p:spPr bwMode="auto">
          <a:xfrm>
            <a:off x="6866179" y="9826838"/>
            <a:ext cx="216000" cy="277875"/>
          </a:xfrm>
          <a:prstGeom prst="cube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10800000" lIns="0" r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Century" pitchFamily="18" charset="0"/>
              <a:ea typeface="ＭＳ 明朝" pitchFamily="17" charset="-128"/>
              <a:cs typeface="+mn-cs"/>
            </a:endParaRPr>
          </a:p>
        </p:txBody>
      </p:sp>
      <p:sp>
        <p:nvSpPr>
          <p:cNvPr id="341" name="テキスト ボックス 195"/>
          <p:cNvSpPr txBox="1">
            <a:spLocks noChangeArrowheads="1"/>
          </p:cNvSpPr>
          <p:nvPr/>
        </p:nvSpPr>
        <p:spPr bwMode="auto">
          <a:xfrm>
            <a:off x="7141491" y="9830376"/>
            <a:ext cx="500137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3D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モデル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2" name="メモ 350"/>
          <p:cNvSpPr>
            <a:spLocks noChangeAspect="1" noChangeArrowheads="1"/>
          </p:cNvSpPr>
          <p:nvPr/>
        </p:nvSpPr>
        <p:spPr bwMode="auto">
          <a:xfrm flipV="1">
            <a:off x="7924448" y="9840164"/>
            <a:ext cx="216000" cy="277875"/>
          </a:xfrm>
          <a:prstGeom prst="foldedCorner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10800000" lIns="0" r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Century" pitchFamily="18" charset="0"/>
              <a:ea typeface="ＭＳ 明朝" pitchFamily="17" charset="-128"/>
              <a:cs typeface="+mn-cs"/>
            </a:endParaRPr>
          </a:p>
        </p:txBody>
      </p:sp>
      <p:sp>
        <p:nvSpPr>
          <p:cNvPr id="343" name="テキスト ボックス 195"/>
          <p:cNvSpPr txBox="1">
            <a:spLocks noChangeArrowheads="1"/>
          </p:cNvSpPr>
          <p:nvPr/>
        </p:nvSpPr>
        <p:spPr bwMode="auto">
          <a:xfrm>
            <a:off x="8186603" y="9844295"/>
            <a:ext cx="711733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データファイル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4" name="メモ 350"/>
          <p:cNvSpPr>
            <a:spLocks noChangeAspect="1" noChangeArrowheads="1"/>
          </p:cNvSpPr>
          <p:nvPr/>
        </p:nvSpPr>
        <p:spPr bwMode="auto">
          <a:xfrm flipV="1">
            <a:off x="9343855" y="9828030"/>
            <a:ext cx="216000" cy="277875"/>
          </a:xfrm>
          <a:prstGeom prst="foldedCorner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rot="10800000" lIns="0" r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Century" pitchFamily="18" charset="0"/>
              <a:ea typeface="ＭＳ 明朝" pitchFamily="17" charset="-128"/>
              <a:cs typeface="+mn-cs"/>
            </a:endParaRPr>
          </a:p>
        </p:txBody>
      </p:sp>
      <p:sp>
        <p:nvSpPr>
          <p:cNvPr id="345" name="テキスト ボックス 195"/>
          <p:cNvSpPr txBox="1">
            <a:spLocks noChangeArrowheads="1"/>
          </p:cNvSpPr>
          <p:nvPr/>
        </p:nvSpPr>
        <p:spPr bwMode="auto">
          <a:xfrm>
            <a:off x="9606010" y="9832161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紙図面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4" name="テキスト ボックス 195">
            <a:extLst>
              <a:ext uri="{FF2B5EF4-FFF2-40B4-BE49-F238E27FC236}">
                <a16:creationId xmlns:a16="http://schemas.microsoft.com/office/drawing/2014/main" id="{3FB79613-598E-46A3-9D7E-B29C9A769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6663" y="10148650"/>
            <a:ext cx="1248740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建築モデル作成プロセス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5" name="テキスト ボックス 195">
            <a:extLst>
              <a:ext uri="{FF2B5EF4-FFF2-40B4-BE49-F238E27FC236}">
                <a16:creationId xmlns:a16="http://schemas.microsoft.com/office/drawing/2014/main" id="{E15255A2-DE10-4744-9F89-5DCF67BB2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644" y="10147508"/>
            <a:ext cx="1248740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設備モデル作成プロセス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2" name="テキスト ボックス 195">
            <a:extLst>
              <a:ext uri="{FF2B5EF4-FFF2-40B4-BE49-F238E27FC236}">
                <a16:creationId xmlns:a16="http://schemas.microsoft.com/office/drawing/2014/main" id="{2131170C-94FD-4953-A35A-A87986222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656" y="10160123"/>
            <a:ext cx="1248740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構造モデル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作成プロセス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4" name="テキスト ボックス 195">
            <a:extLst>
              <a:ext uri="{FF2B5EF4-FFF2-40B4-BE49-F238E27FC236}">
                <a16:creationId xmlns:a16="http://schemas.microsoft.com/office/drawing/2014/main" id="{99D6E6E9-C5A8-4BFC-AC46-5A47A93A0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6267" y="10126267"/>
            <a:ext cx="1001877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データ連携プロセス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5" name="テキスト ボックス 195">
            <a:extLst>
              <a:ext uri="{FF2B5EF4-FFF2-40B4-BE49-F238E27FC236}">
                <a16:creationId xmlns:a16="http://schemas.microsoft.com/office/drawing/2014/main" id="{6EBEFCC9-DD80-478A-B13C-5680A8EC2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8869" y="10144333"/>
            <a:ext cx="679673" cy="246221"/>
          </a:xfrm>
          <a:prstGeom prst="rect">
            <a:avLst/>
          </a:prstGeom>
          <a:noFill/>
          <a:ln>
            <a:noFill/>
          </a:ln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参考プロセス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19" name="直線矢印コネクタ 456">
            <a:extLst>
              <a:ext uri="{FF2B5EF4-FFF2-40B4-BE49-F238E27FC236}">
                <a16:creationId xmlns:a16="http://schemas.microsoft.com/office/drawing/2014/main" id="{472B0DF9-2079-4829-8839-B4B556D892C2}"/>
              </a:ext>
            </a:extLst>
          </p:cNvPr>
          <p:cNvCxnSpPr>
            <a:cxnSpLocks/>
          </p:cNvCxnSpPr>
          <p:nvPr/>
        </p:nvCxnSpPr>
        <p:spPr>
          <a:xfrm flipH="1">
            <a:off x="3052074" y="10266497"/>
            <a:ext cx="247008" cy="1"/>
          </a:xfrm>
          <a:prstGeom prst="straightConnector1">
            <a:avLst/>
          </a:prstGeom>
          <a:ln w="38100" cap="rnd">
            <a:headEnd type="arrow" w="sm" len="sm"/>
            <a:tailEnd type="none" w="med" len="med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0" name="直線矢印コネクタ 456">
            <a:extLst>
              <a:ext uri="{FF2B5EF4-FFF2-40B4-BE49-F238E27FC236}">
                <a16:creationId xmlns:a16="http://schemas.microsoft.com/office/drawing/2014/main" id="{9CD6912C-6F4D-44C1-873A-EC9F0CF4B992}"/>
              </a:ext>
            </a:extLst>
          </p:cNvPr>
          <p:cNvCxnSpPr>
            <a:cxnSpLocks/>
          </p:cNvCxnSpPr>
          <p:nvPr/>
        </p:nvCxnSpPr>
        <p:spPr>
          <a:xfrm flipH="1">
            <a:off x="5071591" y="10249378"/>
            <a:ext cx="262875" cy="0"/>
          </a:xfrm>
          <a:prstGeom prst="straightConnector1">
            <a:avLst/>
          </a:prstGeom>
          <a:ln w="38100" cap="rnd">
            <a:headEnd type="arrow" w="sm" len="sm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1" name="直線矢印コネクタ 456">
            <a:extLst>
              <a:ext uri="{FF2B5EF4-FFF2-40B4-BE49-F238E27FC236}">
                <a16:creationId xmlns:a16="http://schemas.microsoft.com/office/drawing/2014/main" id="{C6490CB1-4793-44C7-B0BA-F0021CFD0849}"/>
              </a:ext>
            </a:extLst>
          </p:cNvPr>
          <p:cNvCxnSpPr>
            <a:cxnSpLocks/>
          </p:cNvCxnSpPr>
          <p:nvPr/>
        </p:nvCxnSpPr>
        <p:spPr>
          <a:xfrm flipH="1">
            <a:off x="1038005" y="10266757"/>
            <a:ext cx="235096" cy="0"/>
          </a:xfrm>
          <a:prstGeom prst="straightConnector1">
            <a:avLst/>
          </a:prstGeom>
          <a:ln w="38100" cap="rnd">
            <a:headEnd type="arrow" w="sm" len="sm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2" name="直線矢印コネクタ 456">
            <a:extLst>
              <a:ext uri="{FF2B5EF4-FFF2-40B4-BE49-F238E27FC236}">
                <a16:creationId xmlns:a16="http://schemas.microsoft.com/office/drawing/2014/main" id="{6596B36D-2FD2-4D36-839A-1393B660030A}"/>
              </a:ext>
            </a:extLst>
          </p:cNvPr>
          <p:cNvCxnSpPr>
            <a:cxnSpLocks/>
          </p:cNvCxnSpPr>
          <p:nvPr/>
        </p:nvCxnSpPr>
        <p:spPr>
          <a:xfrm flipH="1" flipV="1">
            <a:off x="7072201" y="10256878"/>
            <a:ext cx="254001" cy="1948"/>
          </a:xfrm>
          <a:prstGeom prst="straightConnector1">
            <a:avLst/>
          </a:prstGeom>
          <a:ln w="38100" cap="rnd">
            <a:headEnd type="arrow" w="sm" len="sm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3" name="直線矢印コネクタ 456">
            <a:extLst>
              <a:ext uri="{FF2B5EF4-FFF2-40B4-BE49-F238E27FC236}">
                <a16:creationId xmlns:a16="http://schemas.microsoft.com/office/drawing/2014/main" id="{0E07066D-48B3-424B-A112-D67079CFE319}"/>
              </a:ext>
            </a:extLst>
          </p:cNvPr>
          <p:cNvCxnSpPr>
            <a:cxnSpLocks/>
          </p:cNvCxnSpPr>
          <p:nvPr/>
        </p:nvCxnSpPr>
        <p:spPr>
          <a:xfrm flipH="1" flipV="1">
            <a:off x="8704803" y="10267111"/>
            <a:ext cx="254001" cy="1948"/>
          </a:xfrm>
          <a:prstGeom prst="straightConnector1">
            <a:avLst/>
          </a:prstGeom>
          <a:ln w="38100" cap="rnd">
            <a:solidFill>
              <a:schemeClr val="tx1">
                <a:lumMod val="50000"/>
                <a:lumOff val="50000"/>
              </a:schemeClr>
            </a:solidFill>
            <a:headEnd type="arrow" w="sm" len="sm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5E3678-7643-46B1-9166-41B69158C237}"/>
              </a:ext>
            </a:extLst>
          </p:cNvPr>
          <p:cNvSpPr/>
          <p:nvPr/>
        </p:nvSpPr>
        <p:spPr>
          <a:xfrm>
            <a:off x="3195470" y="976790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dirty="0">
                <a:solidFill>
                  <a:srgbClr val="C00000"/>
                </a:solidFill>
                <a:latin typeface="Century" pitchFamily="18" charset="0"/>
                <a:ea typeface="ＭＳ 明朝" pitchFamily="17" charset="-128"/>
              </a:rPr>
              <a:t>★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A6F83D-2768-4E63-85BA-B0443FFF2CAC}"/>
              </a:ext>
            </a:extLst>
          </p:cNvPr>
          <p:cNvSpPr txBox="1"/>
          <p:nvPr/>
        </p:nvSpPr>
        <p:spPr>
          <a:xfrm>
            <a:off x="305880" y="9670039"/>
            <a:ext cx="5953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凡例　</a:t>
            </a:r>
            <a:endParaRPr lang="ja-JP" altLang="en-US" sz="1000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4" name="テキスト ボックス 195">
            <a:extLst>
              <a:ext uri="{FF2B5EF4-FFF2-40B4-BE49-F238E27FC236}">
                <a16:creationId xmlns:a16="http://schemas.microsoft.com/office/drawing/2014/main" id="{5D61A6D8-C5E1-4820-B497-E3FFE128D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802" y="9858781"/>
            <a:ext cx="634789" cy="246221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BIM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プロセス</a:t>
            </a:r>
            <a:endParaRPr lang="en-US" altLang="ja-JP" sz="1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8" name="テキスト ボックス 195">
            <a:extLst>
              <a:ext uri="{FF2B5EF4-FFF2-40B4-BE49-F238E27FC236}">
                <a16:creationId xmlns:a16="http://schemas.microsoft.com/office/drawing/2014/main" id="{8D1F176B-3B37-4B97-9AC5-B90EB011F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725" y="9858781"/>
            <a:ext cx="679673" cy="246221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lvl1pPr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1pPr>
            <a:lvl2pPr marL="742950" indent="-28575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2pPr>
            <a:lvl3pPr marL="11430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3pPr>
            <a:lvl4pPr marL="16002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4pPr>
            <a:lvl5pPr marL="2057400" indent="-228600"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HG丸ｺﾞｼｯｸM-PRO" pitchFamily="50" charset="-128"/>
                <a:ea typeface="ＭＳ Ｐゴシック" pitchFamily="50" charset="-128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一般プロセス</a:t>
            </a:r>
            <a:endParaRPr lang="en-US" altLang="ja-JP" sz="1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067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noFill/>
        </a:ln>
      </a:spPr>
      <a:bodyPr wrap="none" lIns="0" tIns="0" rIns="0" bIns="0" anchor="ctr"/>
      <a:lstStyle>
        <a:defPPr algn="r">
          <a:defRPr sz="1000" dirty="0" smtClean="0">
            <a:solidFill>
              <a:schemeClr val="tx1"/>
            </a:solidFill>
            <a:latin typeface="Century" pitchFamily="18" charset="0"/>
            <a:ea typeface="ＭＳ 明朝" pitchFamily="17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8024</TotalTime>
  <Words>60</Words>
  <PresentationFormat>ユーザー設定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Meiryo UI</vt:lpstr>
      <vt:lpstr>メイリオ</vt:lpstr>
      <vt:lpstr>Arial</vt:lpstr>
      <vt:lpstr>Calibri</vt:lpstr>
      <vt:lpstr>Century</vt:lpstr>
      <vt:lpstr>Times New Roman</vt:lpstr>
      <vt:lpstr>Default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2020-09-04T02:07:51Z</cp:lastPrinted>
  <dcterms:created xsi:type="dcterms:W3CDTF">2014-04-25T05:20:15Z</dcterms:created>
  <dcterms:modified xsi:type="dcterms:W3CDTF">2021-04-01T04:08:47Z</dcterms:modified>
</cp:coreProperties>
</file>